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80" r:id="rId12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AAC4"/>
    <a:srgbClr val="11C6E5"/>
    <a:srgbClr val="50DBF2"/>
    <a:srgbClr val="45D8F1"/>
    <a:srgbClr val="0DC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56"/>
    <p:restoredTop sz="94382" autoAdjust="0"/>
  </p:normalViewPr>
  <p:slideViewPr>
    <p:cSldViewPr snapToGrid="0" snapToObjects="1">
      <p:cViewPr varScale="1">
        <p:scale>
          <a:sx n="56" d="100"/>
          <a:sy n="56" d="100"/>
        </p:scale>
        <p:origin x="81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421B0-423C-1B49-B568-F5AA76682599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09090-3B84-744A-B74E-129B2C9AA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7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1FE51D3-5CB5-ECF2-78B4-FE90B79CC8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75" y="0"/>
          <a:ext cx="24380825" cy="137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1FE51D3-5CB5-ECF2-78B4-FE90B79CC8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75" y="0"/>
                        <a:ext cx="24380825" cy="13714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1">
            <a:extLst>
              <a:ext uri="{FF2B5EF4-FFF2-40B4-BE49-F238E27FC236}">
                <a16:creationId xmlns:a16="http://schemas.microsoft.com/office/drawing/2014/main" id="{CD8294F1-197E-B7BF-5A61-0842E30ACED5}"/>
              </a:ext>
            </a:extLst>
          </p:cNvPr>
          <p:cNvSpPr txBox="1"/>
          <p:nvPr/>
        </p:nvSpPr>
        <p:spPr>
          <a:xfrm>
            <a:off x="1148265" y="2402771"/>
            <a:ext cx="10384974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/>
            <a:r>
              <a:rPr lang="en-US" altLang="zh-CN" sz="12000" dirty="0">
                <a:solidFill>
                  <a:srgbClr val="0EAAC4"/>
                </a:solidFill>
                <a:latin typeface="Montserrat Black" panose="00000A00000000000000" pitchFamily="2" charset="0"/>
                <a:ea typeface="Times New Roman"/>
              </a:rPr>
              <a:t>M&amp;A</a:t>
            </a:r>
            <a:r>
              <a:rPr lang="en-US" altLang="zh-CN" sz="12000" dirty="0">
                <a:solidFill>
                  <a:srgbClr val="0EAAC4"/>
                </a:solidFill>
                <a:latin typeface="Montserrat Black" panose="00000A00000000000000" pitchFamily="2" charset="0"/>
                <a:cs typeface="Times New Roman"/>
              </a:rPr>
              <a:t> Day 1</a:t>
            </a:r>
          </a:p>
          <a:p>
            <a:pPr marL="0" hangingPunct="0"/>
            <a:r>
              <a:rPr lang="en-US" altLang="zh-CN" sz="12000" dirty="0">
                <a:solidFill>
                  <a:srgbClr val="0EAAC4"/>
                </a:solidFill>
                <a:latin typeface="Montserrat Black" panose="00000A00000000000000" pitchFamily="2" charset="0"/>
                <a:cs typeface="Times New Roman"/>
              </a:rPr>
              <a:t>Worldwide</a:t>
            </a:r>
          </a:p>
        </p:txBody>
      </p:sp>
    </p:spTree>
    <p:extLst>
      <p:ext uri="{BB962C8B-B14F-4D97-AF65-F5344CB8AC3E}">
        <p14:creationId xmlns:p14="http://schemas.microsoft.com/office/powerpoint/2010/main" val="1970870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AE9E5C46-BE66-2B6F-B5D2-62439693367B}"/>
              </a:ext>
            </a:extLst>
          </p:cNvPr>
          <p:cNvGrpSpPr/>
          <p:nvPr/>
        </p:nvGrpSpPr>
        <p:grpSpPr>
          <a:xfrm>
            <a:off x="1048775" y="9018151"/>
            <a:ext cx="20995596" cy="1459740"/>
            <a:chOff x="1101892" y="11315700"/>
            <a:chExt cx="20995596" cy="1459740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4C41D66-78AA-8988-48F7-7AC3EA6D7B5B}"/>
                </a:ext>
              </a:extLst>
            </p:cNvPr>
            <p:cNvSpPr/>
            <p:nvPr/>
          </p:nvSpPr>
          <p:spPr>
            <a:xfrm>
              <a:off x="1101892" y="11315700"/>
              <a:ext cx="3450973" cy="1459739"/>
            </a:xfrm>
            <a:prstGeom prst="rect">
              <a:avLst/>
            </a:prstGeom>
            <a:solidFill>
              <a:srgbClr val="0EAAC4"/>
            </a:solidFill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B00DA2E-DCE7-17C5-A17F-77CEAD583448}"/>
                </a:ext>
              </a:extLst>
            </p:cNvPr>
            <p:cNvSpPr/>
            <p:nvPr/>
          </p:nvSpPr>
          <p:spPr>
            <a:xfrm>
              <a:off x="4552863" y="11315702"/>
              <a:ext cx="17544625" cy="1459738"/>
            </a:xfrm>
            <a:prstGeom prst="rect">
              <a:avLst/>
            </a:prstGeom>
            <a:noFill/>
            <a:ln w="28575">
              <a:solidFill>
                <a:srgbClr val="0EAAC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6DF36B3-018A-9E8D-024D-E2641254CC4D}"/>
              </a:ext>
            </a:extLst>
          </p:cNvPr>
          <p:cNvGrpSpPr/>
          <p:nvPr/>
        </p:nvGrpSpPr>
        <p:grpSpPr>
          <a:xfrm>
            <a:off x="1155008" y="6755245"/>
            <a:ext cx="20995596" cy="1459740"/>
            <a:chOff x="1101892" y="11315700"/>
            <a:chExt cx="20995596" cy="145974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AA0B2582-8CBD-7910-6238-CFE7AE51240C}"/>
                </a:ext>
              </a:extLst>
            </p:cNvPr>
            <p:cNvSpPr/>
            <p:nvPr/>
          </p:nvSpPr>
          <p:spPr>
            <a:xfrm>
              <a:off x="1101892" y="11315700"/>
              <a:ext cx="3450973" cy="1459739"/>
            </a:xfrm>
            <a:prstGeom prst="rect">
              <a:avLst/>
            </a:prstGeom>
            <a:solidFill>
              <a:srgbClr val="0EAAC4"/>
            </a:solidFill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2F9B53A-6589-0C69-33E4-46C257A822B3}"/>
                </a:ext>
              </a:extLst>
            </p:cNvPr>
            <p:cNvSpPr/>
            <p:nvPr/>
          </p:nvSpPr>
          <p:spPr>
            <a:xfrm>
              <a:off x="4552863" y="11315702"/>
              <a:ext cx="17544625" cy="1459738"/>
            </a:xfrm>
            <a:prstGeom prst="rect">
              <a:avLst/>
            </a:prstGeom>
            <a:noFill/>
            <a:ln w="28575">
              <a:solidFill>
                <a:srgbClr val="0EAAC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F20CB2A-9BBF-DA7A-3B36-30173537C236}"/>
              </a:ext>
            </a:extLst>
          </p:cNvPr>
          <p:cNvGrpSpPr/>
          <p:nvPr/>
        </p:nvGrpSpPr>
        <p:grpSpPr>
          <a:xfrm>
            <a:off x="1164450" y="4463764"/>
            <a:ext cx="20995596" cy="1459740"/>
            <a:chOff x="1101892" y="11315700"/>
            <a:chExt cx="20995596" cy="145974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CB2CC4BE-37F5-1EBC-4F7F-FD9A0A4B8DE6}"/>
                </a:ext>
              </a:extLst>
            </p:cNvPr>
            <p:cNvSpPr/>
            <p:nvPr/>
          </p:nvSpPr>
          <p:spPr>
            <a:xfrm>
              <a:off x="1101892" y="11315700"/>
              <a:ext cx="3450973" cy="1459739"/>
            </a:xfrm>
            <a:prstGeom prst="rect">
              <a:avLst/>
            </a:prstGeom>
            <a:solidFill>
              <a:srgbClr val="0EAAC4"/>
            </a:solidFill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0D1655F4-E62D-0DAA-BAAD-BAE61878FA51}"/>
                </a:ext>
              </a:extLst>
            </p:cNvPr>
            <p:cNvSpPr/>
            <p:nvPr/>
          </p:nvSpPr>
          <p:spPr>
            <a:xfrm>
              <a:off x="4552863" y="11315702"/>
              <a:ext cx="17544625" cy="1459738"/>
            </a:xfrm>
            <a:prstGeom prst="rect">
              <a:avLst/>
            </a:prstGeom>
            <a:noFill/>
            <a:ln w="28575">
              <a:solidFill>
                <a:srgbClr val="0EAAC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1">
            <a:extLst>
              <a:ext uri="{FF2B5EF4-FFF2-40B4-BE49-F238E27FC236}">
                <a16:creationId xmlns:a16="http://schemas.microsoft.com/office/drawing/2014/main" id="{737E4197-6107-E954-BBF9-ABDB28543B92}"/>
              </a:ext>
            </a:extLst>
          </p:cNvPr>
          <p:cNvSpPr txBox="1"/>
          <p:nvPr/>
        </p:nvSpPr>
        <p:spPr>
          <a:xfrm>
            <a:off x="1048775" y="616944"/>
            <a:ext cx="16463370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/>
            <a:r>
              <a:rPr lang="en-US" altLang="en-US" sz="8000" dirty="0">
                <a:solidFill>
                  <a:srgbClr val="0EAAC4"/>
                </a:solidFill>
                <a:latin typeface="Montserrat Black" panose="00000A00000000000000" pitchFamily="2" charset="0"/>
              </a:rPr>
              <a:t>IT Accessibility for Acquiree on Day One</a:t>
            </a:r>
            <a:endParaRPr lang="en-US" altLang="zh-CN" sz="9600" dirty="0">
              <a:solidFill>
                <a:srgbClr val="0EAAC4"/>
              </a:solidFill>
              <a:latin typeface="Montserrat Black" panose="00000A00000000000000" pitchFamily="2" charset="0"/>
              <a:ea typeface="Times New Roman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787022-4ADE-1EF2-55B1-CFDEA37B8741}"/>
              </a:ext>
            </a:extLst>
          </p:cNvPr>
          <p:cNvCxnSpPr>
            <a:cxnSpLocks/>
          </p:cNvCxnSpPr>
          <p:nvPr/>
        </p:nvCxnSpPr>
        <p:spPr>
          <a:xfrm>
            <a:off x="1101891" y="3139882"/>
            <a:ext cx="6767491" cy="0"/>
          </a:xfrm>
          <a:prstGeom prst="line">
            <a:avLst/>
          </a:prstGeom>
          <a:ln w="57150">
            <a:solidFill>
              <a:srgbClr val="0EAA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AE886A0-C13E-6192-D7A2-7B3447926A79}"/>
              </a:ext>
            </a:extLst>
          </p:cNvPr>
          <p:cNvSpPr txBox="1"/>
          <p:nvPr/>
        </p:nvSpPr>
        <p:spPr>
          <a:xfrm>
            <a:off x="1996783" y="4901247"/>
            <a:ext cx="15549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Aft>
                <a:spcPct val="40000"/>
              </a:spcAft>
            </a:pPr>
            <a:r>
              <a:rPr lang="en-US" altLang="en-US" sz="3200" dirty="0">
                <a:solidFill>
                  <a:schemeClr val="bg1"/>
                </a:solidFill>
                <a:latin typeface="Montserrat Bold" panose="00000800000000000000" pitchFamily="2" charset="0"/>
              </a:rPr>
              <a:t>Email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E7B85C6-31AE-76B1-38C3-D22ECEC23E4C}"/>
              </a:ext>
            </a:extLst>
          </p:cNvPr>
          <p:cNvSpPr txBox="1"/>
          <p:nvPr/>
        </p:nvSpPr>
        <p:spPr>
          <a:xfrm>
            <a:off x="1504517" y="7192728"/>
            <a:ext cx="31097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Aft>
                <a:spcPct val="40000"/>
              </a:spcAft>
            </a:pPr>
            <a:r>
              <a:rPr lang="en-US" altLang="en-US" sz="3200" dirty="0">
                <a:solidFill>
                  <a:schemeClr val="bg1"/>
                </a:solidFill>
                <a:latin typeface="Montserrat Bold" panose="00000800000000000000" pitchFamily="2" charset="0"/>
              </a:rPr>
              <a:t>Application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B477D82-9302-F5DC-F932-CFA084E9FBD1}"/>
              </a:ext>
            </a:extLst>
          </p:cNvPr>
          <p:cNvSpPr txBox="1"/>
          <p:nvPr/>
        </p:nvSpPr>
        <p:spPr>
          <a:xfrm>
            <a:off x="1694191" y="9455634"/>
            <a:ext cx="23726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Aft>
                <a:spcPct val="40000"/>
              </a:spcAft>
            </a:pPr>
            <a:r>
              <a:rPr lang="en-US" altLang="en-US" sz="3200" dirty="0">
                <a:solidFill>
                  <a:schemeClr val="bg1"/>
                </a:solidFill>
                <a:latin typeface="Montserrat Bold" panose="00000800000000000000" pitchFamily="2" charset="0"/>
              </a:rPr>
              <a:t>Intranet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51A0D1A-31D5-1241-2BF7-C839C6396B2C}"/>
              </a:ext>
            </a:extLst>
          </p:cNvPr>
          <p:cNvSpPr txBox="1"/>
          <p:nvPr/>
        </p:nvSpPr>
        <p:spPr>
          <a:xfrm>
            <a:off x="4552863" y="4962802"/>
            <a:ext cx="121872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Montserrat Medium" panose="00000600000000000000" pitchFamily="2" charset="0"/>
              </a:rPr>
              <a:t>Send and receive via current Acquiree email address securely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2E90E18-2663-95D9-3EC1-6D1F59E4633B}"/>
              </a:ext>
            </a:extLst>
          </p:cNvPr>
          <p:cNvSpPr txBox="1"/>
          <p:nvPr/>
        </p:nvSpPr>
        <p:spPr>
          <a:xfrm>
            <a:off x="4605981" y="7019491"/>
            <a:ext cx="1218723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Montserrat Medium" panose="00000600000000000000" pitchFamily="2" charset="0"/>
              </a:rPr>
              <a:t>Access to same tools and applications</a:t>
            </a:r>
          </a:p>
          <a:p>
            <a:pPr marL="914400" lvl="1" indent="-457200"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Montserrat Medium" panose="00000600000000000000" pitchFamily="2" charset="0"/>
              </a:rPr>
              <a:t>Migration over time communicated and trained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03F3553-C78E-C966-41AA-68051511901C}"/>
              </a:ext>
            </a:extLst>
          </p:cNvPr>
          <p:cNvSpPr txBox="1"/>
          <p:nvPr/>
        </p:nvSpPr>
        <p:spPr>
          <a:xfrm>
            <a:off x="4758381" y="9299542"/>
            <a:ext cx="1218723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Montserrat Medium" panose="00000600000000000000" pitchFamily="2" charset="0"/>
              </a:rPr>
              <a:t>Continue to access same Acquiree pages</a:t>
            </a:r>
          </a:p>
          <a:p>
            <a:pPr marL="914400" lvl="1" indent="-457200"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Montserrat Medium" panose="00000600000000000000" pitchFamily="2" charset="0"/>
              </a:rPr>
              <a:t>Access to key Acquirer sites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AC0DCE9-64CD-6AAC-55AF-17504468A258}"/>
              </a:ext>
            </a:extLst>
          </p:cNvPr>
          <p:cNvSpPr txBox="1"/>
          <p:nvPr/>
        </p:nvSpPr>
        <p:spPr>
          <a:xfrm>
            <a:off x="23050500" y="12756838"/>
            <a:ext cx="161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Montserrat Medium" panose="00000600000000000000" pitchFamily="2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95957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797E65-5F77-92CA-6B9F-7628D0D18FDC}"/>
              </a:ext>
            </a:extLst>
          </p:cNvPr>
          <p:cNvSpPr txBox="1"/>
          <p:nvPr/>
        </p:nvSpPr>
        <p:spPr>
          <a:xfrm>
            <a:off x="23050500" y="12756838"/>
            <a:ext cx="161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Montserrat Medium" panose="00000600000000000000" pitchFamily="2" charset="0"/>
              </a:rPr>
              <a:t>10</a:t>
            </a:r>
          </a:p>
        </p:txBody>
      </p:sp>
      <p:sp>
        <p:nvSpPr>
          <p:cNvPr id="2" name="Google Shape;188;p7">
            <a:extLst>
              <a:ext uri="{FF2B5EF4-FFF2-40B4-BE49-F238E27FC236}">
                <a16:creationId xmlns:a16="http://schemas.microsoft.com/office/drawing/2014/main" id="{039EFF16-7187-AEBC-5036-1C6FBA9A0358}"/>
              </a:ext>
            </a:extLst>
          </p:cNvPr>
          <p:cNvSpPr/>
          <p:nvPr/>
        </p:nvSpPr>
        <p:spPr>
          <a:xfrm>
            <a:off x="9007301" y="7070334"/>
            <a:ext cx="5009774" cy="9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8" tIns="91394" rIns="182838" bIns="91394" anchor="ctr" anchorCtr="0">
            <a:noAutofit/>
          </a:bodyPr>
          <a:lstStyle/>
          <a:p>
            <a:pPr algn="ctr" rtl="0"/>
            <a:r>
              <a:rPr lang="en-US" sz="4800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4800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" name="Google Shape;201;p7">
            <a:extLst>
              <a:ext uri="{FF2B5EF4-FFF2-40B4-BE49-F238E27FC236}">
                <a16:creationId xmlns:a16="http://schemas.microsoft.com/office/drawing/2014/main" id="{BC632C6E-8BC6-056C-BDC8-490256F5FCAC}"/>
              </a:ext>
            </a:extLst>
          </p:cNvPr>
          <p:cNvSpPr txBox="1"/>
          <p:nvPr/>
        </p:nvSpPr>
        <p:spPr>
          <a:xfrm>
            <a:off x="6067787" y="5021364"/>
            <a:ext cx="10800426" cy="184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9988" tIns="91394" rIns="182838" bIns="91394" anchor="ctr" anchorCtr="0">
            <a:spAutoFit/>
          </a:bodyPr>
          <a:lstStyle/>
          <a:p>
            <a:pPr algn="ctr" rtl="0">
              <a:lnSpc>
                <a:spcPct val="90000"/>
              </a:lnSpc>
              <a:buClr>
                <a:schemeClr val="dk1"/>
              </a:buClr>
              <a:buSzPts val="6000"/>
            </a:pPr>
            <a:r>
              <a:rPr lang="en-US" sz="12000" b="1" dirty="0">
                <a:solidFill>
                  <a:srgbClr val="0EAAC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2184" dirty="0">
              <a:solidFill>
                <a:srgbClr val="0EAAC4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5C5DD5-EFAD-966F-4155-B8EC5CE30904}"/>
              </a:ext>
            </a:extLst>
          </p:cNvPr>
          <p:cNvSpPr/>
          <p:nvPr/>
        </p:nvSpPr>
        <p:spPr>
          <a:xfrm>
            <a:off x="5462608" y="10590156"/>
            <a:ext cx="6142968" cy="981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2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1D2564-D02A-6C92-5E89-C1427A7FBABE}"/>
              </a:ext>
            </a:extLst>
          </p:cNvPr>
          <p:cNvSpPr/>
          <p:nvPr/>
        </p:nvSpPr>
        <p:spPr>
          <a:xfrm>
            <a:off x="11440795" y="10561134"/>
            <a:ext cx="6633094" cy="981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2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9" name="Google Shape;172;p9">
            <a:extLst>
              <a:ext uri="{FF2B5EF4-FFF2-40B4-BE49-F238E27FC236}">
                <a16:creationId xmlns:a16="http://schemas.microsoft.com/office/drawing/2014/main" id="{9ED3BDE1-F591-B515-0BB3-99FE82D43E3D}"/>
              </a:ext>
            </a:extLst>
          </p:cNvPr>
          <p:cNvSpPr/>
          <p:nvPr/>
        </p:nvSpPr>
        <p:spPr>
          <a:xfrm>
            <a:off x="13940781" y="8905646"/>
            <a:ext cx="1619546" cy="1343106"/>
          </a:xfrm>
          <a:prstGeom prst="ellipse">
            <a:avLst/>
          </a:prstGeom>
          <a:solidFill>
            <a:srgbClr val="0EAAC4"/>
          </a:solidFill>
          <a:ln>
            <a:noFill/>
          </a:ln>
        </p:spPr>
        <p:txBody>
          <a:bodyPr spcFirstLastPara="1" wrap="square" lIns="219392" tIns="109664" rIns="219392" bIns="109664" anchor="ctr" anchorCtr="0">
            <a:noAutofit/>
          </a:bodyPr>
          <a:lstStyle/>
          <a:p>
            <a:pPr algn="ctr"/>
            <a:endParaRPr sz="432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Google Shape;172;p9">
            <a:extLst>
              <a:ext uri="{FF2B5EF4-FFF2-40B4-BE49-F238E27FC236}">
                <a16:creationId xmlns:a16="http://schemas.microsoft.com/office/drawing/2014/main" id="{258F29E2-A82C-5639-74B2-A60D13DBF846}"/>
              </a:ext>
            </a:extLst>
          </p:cNvPr>
          <p:cNvSpPr/>
          <p:nvPr/>
        </p:nvSpPr>
        <p:spPr>
          <a:xfrm>
            <a:off x="7845581" y="8934672"/>
            <a:ext cx="1619546" cy="1343106"/>
          </a:xfrm>
          <a:prstGeom prst="ellipse">
            <a:avLst/>
          </a:prstGeom>
          <a:solidFill>
            <a:srgbClr val="0EAAC4"/>
          </a:solidFill>
          <a:ln>
            <a:noFill/>
          </a:ln>
        </p:spPr>
        <p:txBody>
          <a:bodyPr spcFirstLastPara="1" wrap="square" lIns="219392" tIns="109664" rIns="219392" bIns="109664" anchor="ctr" anchorCtr="0">
            <a:noAutofit/>
          </a:bodyPr>
          <a:lstStyle/>
          <a:p>
            <a:pPr algn="ctr"/>
            <a:endParaRPr sz="432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" name="Google Shape;167;p9" descr="Envelope outline">
            <a:extLst>
              <a:ext uri="{FF2B5EF4-FFF2-40B4-BE49-F238E27FC236}">
                <a16:creationId xmlns:a16="http://schemas.microsoft.com/office/drawing/2014/main" id="{F058AB27-8AD9-A113-91FE-7980592FA37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85011" y="9168871"/>
            <a:ext cx="939690" cy="957376"/>
          </a:xfrm>
          <a:prstGeom prst="rect">
            <a:avLst/>
          </a:prstGeom>
          <a:solidFill>
            <a:srgbClr val="0EAAC4"/>
          </a:solidFill>
          <a:ln>
            <a:noFill/>
          </a:ln>
        </p:spPr>
      </p:pic>
      <p:pic>
        <p:nvPicPr>
          <p:cNvPr id="14" name="Google Shape;169;p9" descr="@ outline">
            <a:extLst>
              <a:ext uri="{FF2B5EF4-FFF2-40B4-BE49-F238E27FC236}">
                <a16:creationId xmlns:a16="http://schemas.microsoft.com/office/drawing/2014/main" id="{68C88890-1F69-6A0A-6ADA-ABF371B58BB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06670" y="9066709"/>
            <a:ext cx="1020980" cy="1071152"/>
          </a:xfrm>
          <a:prstGeom prst="rect">
            <a:avLst/>
          </a:prstGeom>
          <a:solidFill>
            <a:srgbClr val="0EAAC4"/>
          </a:solidFill>
          <a:ln>
            <a:noFill/>
          </a:ln>
        </p:spPr>
      </p:pic>
      <p:pic>
        <p:nvPicPr>
          <p:cNvPr id="15" name="Picture 14" descr="A logo with black text&#10;&#10;Description automatically generated">
            <a:extLst>
              <a:ext uri="{FF2B5EF4-FFF2-40B4-BE49-F238E27FC236}">
                <a16:creationId xmlns:a16="http://schemas.microsoft.com/office/drawing/2014/main" id="{CF95D045-C99C-FD7D-BC3A-6982106E6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7475" y="1357648"/>
            <a:ext cx="9708242" cy="34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97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F6A97ED7-1B47-FD8B-0A98-091472D4DF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86328"/>
              </p:ext>
            </p:extLst>
          </p:nvPr>
        </p:nvGraphicFramePr>
        <p:xfrm>
          <a:off x="0" y="0"/>
          <a:ext cx="24380825" cy="137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4380825" cy="13714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737E4197-6107-E954-BBF9-ABDB28543B92}"/>
              </a:ext>
            </a:extLst>
          </p:cNvPr>
          <p:cNvSpPr txBox="1"/>
          <p:nvPr/>
        </p:nvSpPr>
        <p:spPr>
          <a:xfrm>
            <a:off x="1048776" y="616944"/>
            <a:ext cx="564699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/>
            <a:r>
              <a:rPr lang="en-US" altLang="en-US" sz="9600" kern="1200" dirty="0">
                <a:solidFill>
                  <a:srgbClr val="0EAAC4"/>
                </a:solidFill>
                <a:latin typeface="Montserrat Black" panose="00000A00000000000000" pitchFamily="2" charset="0"/>
                <a:cs typeface="Arial" panose="020B0604020202020204" pitchFamily="34" charset="0"/>
              </a:rPr>
              <a:t>Content</a:t>
            </a:r>
            <a:endParaRPr lang="en-US" altLang="zh-CN" sz="12000" dirty="0">
              <a:solidFill>
                <a:srgbClr val="0EAAC4"/>
              </a:solidFill>
              <a:latin typeface="Montserrat Black" panose="00000A00000000000000" pitchFamily="2" charset="0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E18402-AEF5-4342-1F64-A14E9ED216A4}"/>
              </a:ext>
            </a:extLst>
          </p:cNvPr>
          <p:cNvSpPr txBox="1"/>
          <p:nvPr/>
        </p:nvSpPr>
        <p:spPr>
          <a:xfrm>
            <a:off x="1048776" y="2706843"/>
            <a:ext cx="12192000" cy="7826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defTabSz="914400" eaLnBrk="1" hangingPunct="1">
              <a:lnSpc>
                <a:spcPct val="200000"/>
              </a:lnSpc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Montserrat Medium" panose="00000600000000000000" pitchFamily="2" charset="0"/>
                <a:cs typeface="Arial" panose="020B0604020202020204" pitchFamily="34" charset="0"/>
              </a:rPr>
              <a:t>Day One Implementation </a:t>
            </a:r>
          </a:p>
          <a:p>
            <a:pPr marL="457200" indent="-457200" defTabSz="914400" eaLnBrk="1" hangingPunct="1">
              <a:lnSpc>
                <a:spcPct val="200000"/>
              </a:lnSpc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Montserrat Medium" panose="00000600000000000000" pitchFamily="2" charset="0"/>
                <a:cs typeface="Arial" panose="020B0604020202020204" pitchFamily="34" charset="0"/>
              </a:rPr>
              <a:t>What Must Happen on Day One </a:t>
            </a:r>
          </a:p>
          <a:p>
            <a:pPr marL="457200" indent="-457200" defTabSz="914400" eaLnBrk="1" hangingPunct="1">
              <a:lnSpc>
                <a:spcPct val="200000"/>
              </a:lnSpc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Montserrat Medium" panose="00000600000000000000" pitchFamily="2" charset="0"/>
                <a:cs typeface="Arial" panose="020B0604020202020204" pitchFamily="34" charset="0"/>
              </a:rPr>
              <a:t>Three Phases of Integrations </a:t>
            </a:r>
          </a:p>
          <a:p>
            <a:pPr marL="457200" indent="-457200" defTabSz="914400" eaLnBrk="1" hangingPunct="1">
              <a:lnSpc>
                <a:spcPct val="200000"/>
              </a:lnSpc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Montserrat Medium" panose="00000600000000000000" pitchFamily="2" charset="0"/>
                <a:cs typeface="Arial" panose="020B0604020202020204" pitchFamily="34" charset="0"/>
              </a:rPr>
              <a:t>Managing Expectations </a:t>
            </a:r>
          </a:p>
          <a:p>
            <a:pPr marL="457200" indent="-457200" defTabSz="914400" eaLnBrk="1" hangingPunct="1">
              <a:lnSpc>
                <a:spcPct val="200000"/>
              </a:lnSpc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Montserrat Medium" panose="00000600000000000000" pitchFamily="2" charset="0"/>
                <a:cs typeface="Arial" panose="020B0604020202020204" pitchFamily="34" charset="0"/>
              </a:rPr>
              <a:t>HR: Day One </a:t>
            </a:r>
          </a:p>
          <a:p>
            <a:pPr marL="457200" indent="-457200" defTabSz="914400" eaLnBrk="1" hangingPunct="1">
              <a:lnSpc>
                <a:spcPct val="200000"/>
              </a:lnSpc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Montserrat Medium" panose="00000600000000000000" pitchFamily="2" charset="0"/>
                <a:cs typeface="Arial" panose="020B0604020202020204" pitchFamily="34" charset="0"/>
              </a:rPr>
              <a:t>Headquarters Day One Event Schedule </a:t>
            </a:r>
          </a:p>
          <a:p>
            <a:pPr marL="457200" indent="-457200" defTabSz="914400" eaLnBrk="1" hangingPunct="1">
              <a:lnSpc>
                <a:spcPct val="200000"/>
              </a:lnSpc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Montserrat Medium" panose="00000600000000000000" pitchFamily="2" charset="0"/>
                <a:cs typeface="Arial" panose="020B0604020202020204" pitchFamily="34" charset="0"/>
              </a:rPr>
              <a:t>Day One at HQ Will Be Telecast Worldwide </a:t>
            </a:r>
          </a:p>
          <a:p>
            <a:pPr marL="457200" indent="-457200" defTabSz="914400" eaLnBrk="1" hangingPunct="1">
              <a:lnSpc>
                <a:spcPct val="200000"/>
              </a:lnSpc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b="0" dirty="0">
                <a:latin typeface="Montserrat Medium" panose="00000600000000000000" pitchFamily="2" charset="0"/>
                <a:cs typeface="Arial" panose="020B0604020202020204" pitchFamily="34" charset="0"/>
              </a:rPr>
              <a:t>IT Accessibility for Acquiree On Day One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787022-4ADE-1EF2-55B1-CFDEA37B8741}"/>
              </a:ext>
            </a:extLst>
          </p:cNvPr>
          <p:cNvCxnSpPr>
            <a:cxnSpLocks/>
          </p:cNvCxnSpPr>
          <p:nvPr/>
        </p:nvCxnSpPr>
        <p:spPr>
          <a:xfrm>
            <a:off x="1120941" y="2164695"/>
            <a:ext cx="5359747" cy="0"/>
          </a:xfrm>
          <a:prstGeom prst="line">
            <a:avLst/>
          </a:prstGeom>
          <a:ln w="57150">
            <a:solidFill>
              <a:srgbClr val="0EAA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55FC488-00D9-8209-A65D-C98075C5EDE0}"/>
              </a:ext>
            </a:extLst>
          </p:cNvPr>
          <p:cNvSpPr txBox="1"/>
          <p:nvPr/>
        </p:nvSpPr>
        <p:spPr>
          <a:xfrm>
            <a:off x="23050500" y="12756838"/>
            <a:ext cx="161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Montserrat Medium" panose="00000600000000000000" pitchFamily="2" charset="0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66912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4EE2939E-DE50-480E-9E4F-AB309DAA5D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303358"/>
              </p:ext>
            </p:extLst>
          </p:nvPr>
        </p:nvGraphicFramePr>
        <p:xfrm>
          <a:off x="3175" y="0"/>
          <a:ext cx="24380825" cy="137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75" y="0"/>
                        <a:ext cx="24380825" cy="13714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737E4197-6107-E954-BBF9-ABDB28543B92}"/>
              </a:ext>
            </a:extLst>
          </p:cNvPr>
          <p:cNvSpPr txBox="1"/>
          <p:nvPr/>
        </p:nvSpPr>
        <p:spPr>
          <a:xfrm>
            <a:off x="1048776" y="616944"/>
            <a:ext cx="9342134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/>
            <a:r>
              <a:rPr lang="en-US" altLang="en-US" sz="8000" kern="1200" dirty="0">
                <a:solidFill>
                  <a:srgbClr val="0EAAC4"/>
                </a:solidFill>
                <a:latin typeface="Montserrat Black" panose="00000A00000000000000" pitchFamily="2" charset="0"/>
                <a:cs typeface="Arial" panose="020B0604020202020204" pitchFamily="34" charset="0"/>
              </a:rPr>
              <a:t>Day 1 Implementation</a:t>
            </a:r>
            <a:endParaRPr lang="en-US" altLang="zh-CN" sz="9600" dirty="0">
              <a:solidFill>
                <a:srgbClr val="0EAAC4"/>
              </a:solidFill>
              <a:latin typeface="Montserrat Black" panose="00000A00000000000000" pitchFamily="2" charset="0"/>
              <a:ea typeface="Times New Roman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787022-4ADE-1EF2-55B1-CFDEA37B8741}"/>
              </a:ext>
            </a:extLst>
          </p:cNvPr>
          <p:cNvCxnSpPr>
            <a:cxnSpLocks/>
          </p:cNvCxnSpPr>
          <p:nvPr/>
        </p:nvCxnSpPr>
        <p:spPr>
          <a:xfrm>
            <a:off x="1101891" y="3321323"/>
            <a:ext cx="8790254" cy="0"/>
          </a:xfrm>
          <a:prstGeom prst="line">
            <a:avLst/>
          </a:prstGeom>
          <a:ln w="57150">
            <a:solidFill>
              <a:srgbClr val="0EAA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716523-07B4-3E58-A33D-C12C1EB91035}"/>
              </a:ext>
            </a:extLst>
          </p:cNvPr>
          <p:cNvGrpSpPr/>
          <p:nvPr/>
        </p:nvGrpSpPr>
        <p:grpSpPr>
          <a:xfrm>
            <a:off x="423371" y="4187976"/>
            <a:ext cx="12204700" cy="6110813"/>
            <a:chOff x="423371" y="3190452"/>
            <a:chExt cx="12204700" cy="611081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65D554E-E286-9740-B1E2-59C9100AF2BD}"/>
                </a:ext>
              </a:extLst>
            </p:cNvPr>
            <p:cNvGrpSpPr/>
            <p:nvPr/>
          </p:nvGrpSpPr>
          <p:grpSpPr>
            <a:xfrm>
              <a:off x="423371" y="3190452"/>
              <a:ext cx="12192000" cy="2942171"/>
              <a:chOff x="423371" y="3190452"/>
              <a:chExt cx="12192000" cy="294217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4E18402-AEF5-4342-1F64-A14E9ED216A4}"/>
                  </a:ext>
                </a:extLst>
              </p:cNvPr>
              <p:cNvSpPr txBox="1"/>
              <p:nvPr/>
            </p:nvSpPr>
            <p:spPr>
              <a:xfrm>
                <a:off x="1048775" y="3190452"/>
                <a:ext cx="99526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8738" lvl="1" indent="0" defTabSz="914400" eaLnBrk="1" hangingPunct="1">
                  <a:lnSpc>
                    <a:spcPct val="90000"/>
                  </a:lnSpc>
                  <a:buNone/>
                </a:pPr>
                <a:r>
                  <a:rPr lang="en-US" altLang="en-US" sz="4000" b="0" dirty="0">
                    <a:latin typeface="Montserrat Medium" panose="00000600000000000000" pitchFamily="2" charset="0"/>
                    <a:cs typeface="Arial" panose="020B0604020202020204" pitchFamily="34" charset="0"/>
                  </a:rPr>
                  <a:t>Day One is an Event – Worldwide 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D10D77-E474-DEDE-1504-2A54ECA94CDF}"/>
                  </a:ext>
                </a:extLst>
              </p:cNvPr>
              <p:cNvSpPr txBox="1"/>
              <p:nvPr/>
            </p:nvSpPr>
            <p:spPr>
              <a:xfrm>
                <a:off x="423371" y="3915541"/>
                <a:ext cx="12192000" cy="22170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0" lvl="2" indent="-457200" defTabSz="914400" eaLnBrk="1" hangingPunct="1">
                  <a:lnSpc>
                    <a:spcPct val="150000"/>
                  </a:lnSpc>
                  <a:buClr>
                    <a:schemeClr val="tx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altLang="en-US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Plan Consistently Across All Sites</a:t>
                </a:r>
              </a:p>
              <a:p>
                <a:pPr marL="1143000" lvl="2" indent="-457200" defTabSz="914400" eaLnBrk="1" hangingPunct="1">
                  <a:lnSpc>
                    <a:spcPct val="150000"/>
                  </a:lnSpc>
                  <a:buClr>
                    <a:schemeClr val="tx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altLang="en-US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Manage Expectations</a:t>
                </a:r>
              </a:p>
              <a:p>
                <a:pPr marL="1143000" lvl="2" indent="-457200" defTabSz="914400" eaLnBrk="1" hangingPunct="1">
                  <a:lnSpc>
                    <a:spcPct val="150000"/>
                  </a:lnSpc>
                  <a:buClr>
                    <a:schemeClr val="tx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altLang="en-US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Deliver a Consistent Message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B859C15-41B8-987D-5CA8-74C2BC86A7A3}"/>
                </a:ext>
              </a:extLst>
            </p:cNvPr>
            <p:cNvGrpSpPr/>
            <p:nvPr/>
          </p:nvGrpSpPr>
          <p:grpSpPr>
            <a:xfrm>
              <a:off x="436071" y="6461856"/>
              <a:ext cx="12192000" cy="2839409"/>
              <a:chOff x="436071" y="6323311"/>
              <a:chExt cx="12192000" cy="2839409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94E1F38-DC94-C8B0-8673-EBF3A445F072}"/>
                  </a:ext>
                </a:extLst>
              </p:cNvPr>
              <p:cNvSpPr txBox="1"/>
              <p:nvPr/>
            </p:nvSpPr>
            <p:spPr>
              <a:xfrm>
                <a:off x="1048774" y="6323311"/>
                <a:ext cx="8095225" cy="5909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8738" lvl="1" indent="0" defTabSz="914400" eaLnBrk="1" hangingPunct="1">
                  <a:lnSpc>
                    <a:spcPct val="90000"/>
                  </a:lnSpc>
                  <a:buNone/>
                </a:pPr>
                <a:r>
                  <a:rPr lang="en-US" altLang="en-US" sz="3600" b="0" dirty="0">
                    <a:latin typeface="Montserrat Medium" panose="00000600000000000000" pitchFamily="2" charset="0"/>
                    <a:cs typeface="Arial" panose="020B0604020202020204" pitchFamily="34" charset="0"/>
                  </a:rPr>
                  <a:t>Designed around 3 Core Goals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DE83E9-71B8-6F15-F1D8-079E0A7638C0}"/>
                  </a:ext>
                </a:extLst>
              </p:cNvPr>
              <p:cNvSpPr txBox="1"/>
              <p:nvPr/>
            </p:nvSpPr>
            <p:spPr>
              <a:xfrm>
                <a:off x="436071" y="6945638"/>
                <a:ext cx="12192000" cy="22170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0" lvl="2" indent="-457200" defTabSz="914400" eaLnBrk="1" hangingPunct="1">
                  <a:lnSpc>
                    <a:spcPct val="150000"/>
                  </a:lnSpc>
                  <a:buClr>
                    <a:schemeClr val="tx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altLang="en-US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Welcome to Acquirer</a:t>
                </a:r>
              </a:p>
              <a:p>
                <a:pPr marL="1143000" lvl="2" indent="-457200" defTabSz="914400" eaLnBrk="1" hangingPunct="1">
                  <a:lnSpc>
                    <a:spcPct val="150000"/>
                  </a:lnSpc>
                  <a:buClr>
                    <a:schemeClr val="tx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altLang="en-US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Communicate Shared Vision</a:t>
                </a:r>
              </a:p>
              <a:p>
                <a:pPr marL="1143000" lvl="2" indent="-457200" defTabSz="914400" eaLnBrk="1" hangingPunct="1">
                  <a:lnSpc>
                    <a:spcPct val="150000"/>
                  </a:lnSpc>
                  <a:buClr>
                    <a:schemeClr val="tx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altLang="en-US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Foster Collaboration Going Forward</a:t>
                </a: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C8464FC-00FD-C866-2C1C-CBEB482D2578}"/>
              </a:ext>
            </a:extLst>
          </p:cNvPr>
          <p:cNvSpPr txBox="1"/>
          <p:nvPr/>
        </p:nvSpPr>
        <p:spPr>
          <a:xfrm>
            <a:off x="23050500" y="12756838"/>
            <a:ext cx="161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Montserrat Medium" panose="00000600000000000000" pitchFamily="2" charset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99342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737E4197-6107-E954-BBF9-ABDB28543B92}"/>
              </a:ext>
            </a:extLst>
          </p:cNvPr>
          <p:cNvSpPr txBox="1"/>
          <p:nvPr/>
        </p:nvSpPr>
        <p:spPr>
          <a:xfrm>
            <a:off x="1048776" y="616944"/>
            <a:ext cx="11143224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/>
            <a:r>
              <a:rPr lang="en-US" altLang="en-US" sz="8000" kern="1200" dirty="0">
                <a:solidFill>
                  <a:srgbClr val="0EAAC4"/>
                </a:solidFill>
                <a:latin typeface="Montserrat Black" panose="00000A00000000000000" pitchFamily="2" charset="0"/>
                <a:cs typeface="Arial" panose="020B0604020202020204" pitchFamily="34" charset="0"/>
              </a:rPr>
              <a:t>What Must Happen on Day One</a:t>
            </a:r>
            <a:endParaRPr lang="en-US" altLang="zh-CN" sz="9600" dirty="0">
              <a:solidFill>
                <a:srgbClr val="0EAAC4"/>
              </a:solidFill>
              <a:latin typeface="Montserrat Black" panose="00000A00000000000000" pitchFamily="2" charset="0"/>
              <a:ea typeface="Times New Roman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787022-4ADE-1EF2-55B1-CFDEA37B8741}"/>
              </a:ext>
            </a:extLst>
          </p:cNvPr>
          <p:cNvCxnSpPr>
            <a:cxnSpLocks/>
          </p:cNvCxnSpPr>
          <p:nvPr/>
        </p:nvCxnSpPr>
        <p:spPr>
          <a:xfrm>
            <a:off x="1101891" y="3321323"/>
            <a:ext cx="8790254" cy="0"/>
          </a:xfrm>
          <a:prstGeom prst="line">
            <a:avLst/>
          </a:prstGeom>
          <a:ln w="57150">
            <a:solidFill>
              <a:srgbClr val="0EAA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BC8E027-BBCE-4EF6-F0A6-352FFF76F109}"/>
              </a:ext>
            </a:extLst>
          </p:cNvPr>
          <p:cNvGrpSpPr/>
          <p:nvPr/>
        </p:nvGrpSpPr>
        <p:grpSpPr>
          <a:xfrm>
            <a:off x="1167394" y="4869285"/>
            <a:ext cx="21487825" cy="2997772"/>
            <a:chOff x="1417589" y="4869285"/>
            <a:chExt cx="21487825" cy="2997772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D4AB27B-C7AE-B836-7AE1-5DED230BBA9F}"/>
                </a:ext>
              </a:extLst>
            </p:cNvPr>
            <p:cNvGrpSpPr/>
            <p:nvPr/>
          </p:nvGrpSpPr>
          <p:grpSpPr>
            <a:xfrm>
              <a:off x="1417589" y="4972455"/>
              <a:ext cx="5324316" cy="2894602"/>
              <a:chOff x="1048776" y="4960920"/>
              <a:chExt cx="5324316" cy="289460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4E18402-AEF5-4342-1F64-A14E9ED216A4}"/>
                  </a:ext>
                </a:extLst>
              </p:cNvPr>
              <p:cNvSpPr txBox="1"/>
              <p:nvPr/>
            </p:nvSpPr>
            <p:spPr>
              <a:xfrm>
                <a:off x="1048776" y="6470527"/>
                <a:ext cx="5324316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 cap="all"/>
                </a:pPr>
                <a:r>
                  <a:rPr lang="en-US" sz="2800" cap="none" dirty="0">
                    <a:latin typeface="Montserrat Medium" panose="00000600000000000000" pitchFamily="2" charset="0"/>
                  </a:rPr>
                  <a:t>Ensure Every Employee Knows Who He or She Reports to on Day One </a:t>
                </a:r>
              </a:p>
            </p:txBody>
          </p:sp>
          <p:pic>
            <p:nvPicPr>
              <p:cNvPr id="17" name="Graphic 16">
                <a:extLst>
                  <a:ext uri="{FF2B5EF4-FFF2-40B4-BE49-F238E27FC236}">
                    <a16:creationId xmlns:a16="http://schemas.microsoft.com/office/drawing/2014/main" id="{EB44AE2D-D8EF-2A4A-5F34-52A5021BB7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72174" y="4960920"/>
                <a:ext cx="1477520" cy="1384995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C5D3719-5B30-25D2-12CD-2143ECE3CC56}"/>
                </a:ext>
              </a:extLst>
            </p:cNvPr>
            <p:cNvGrpSpPr/>
            <p:nvPr/>
          </p:nvGrpSpPr>
          <p:grpSpPr>
            <a:xfrm>
              <a:off x="8932049" y="4880596"/>
              <a:ext cx="5734477" cy="2986461"/>
              <a:chOff x="9578574" y="4812135"/>
              <a:chExt cx="5734477" cy="2986461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8B23EC3-1766-0E11-797A-DAF88401667B}"/>
                  </a:ext>
                </a:extLst>
              </p:cNvPr>
              <p:cNvSpPr txBox="1"/>
              <p:nvPr/>
            </p:nvSpPr>
            <p:spPr>
              <a:xfrm>
                <a:off x="9578574" y="6413601"/>
                <a:ext cx="5734477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 cap="all"/>
                </a:pPr>
                <a:r>
                  <a:rPr lang="en-US" sz="2800" cap="none" dirty="0">
                    <a:latin typeface="Montserrat Medium" panose="00000600000000000000" pitchFamily="2" charset="0"/>
                  </a:rPr>
                  <a:t>Maintain Continuity of Payroll and Benefits Systems for All Employees</a:t>
                </a:r>
              </a:p>
            </p:txBody>
          </p:sp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4064BD33-C271-7CB5-5917-6B80A7DD78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780498" y="4812135"/>
                <a:ext cx="1330628" cy="1487834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86CEDC4-ED47-F39C-9994-F03FBA0664BD}"/>
                </a:ext>
              </a:extLst>
            </p:cNvPr>
            <p:cNvGrpSpPr/>
            <p:nvPr/>
          </p:nvGrpSpPr>
          <p:grpSpPr>
            <a:xfrm>
              <a:off x="17170937" y="4869285"/>
              <a:ext cx="5734477" cy="2919268"/>
              <a:chOff x="17678560" y="4863554"/>
              <a:chExt cx="5734477" cy="2919268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40C88B5-ADFB-0A59-A656-01951CE4409D}"/>
                  </a:ext>
                </a:extLst>
              </p:cNvPr>
              <p:cNvSpPr txBox="1"/>
              <p:nvPr/>
            </p:nvSpPr>
            <p:spPr>
              <a:xfrm>
                <a:off x="17678560" y="6397827"/>
                <a:ext cx="5734477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 cap="all"/>
                </a:pPr>
                <a:r>
                  <a:rPr lang="en-US" sz="2800" cap="none" dirty="0">
                    <a:latin typeface="Montserrat Medium" panose="00000600000000000000" pitchFamily="2" charset="0"/>
                  </a:rPr>
                  <a:t>Ensure Managers and HR Staff Are Prepared to Answer Tough Employee Questions</a:t>
                </a:r>
              </a:p>
            </p:txBody>
          </p:sp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D3051830-DF2F-9F29-65FF-6040D4E578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9884952" y="4863554"/>
                <a:ext cx="1382691" cy="1384996"/>
              </a:xfrm>
              <a:prstGeom prst="rect">
                <a:avLst/>
              </a:prstGeom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B148AB4-6A9B-6DB5-9849-C321F9A66E8D}"/>
              </a:ext>
            </a:extLst>
          </p:cNvPr>
          <p:cNvGrpSpPr/>
          <p:nvPr/>
        </p:nvGrpSpPr>
        <p:grpSpPr>
          <a:xfrm>
            <a:off x="4644888" y="8879720"/>
            <a:ext cx="14482246" cy="3029914"/>
            <a:chOff x="5130663" y="8879720"/>
            <a:chExt cx="14482246" cy="302991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35AD6FD-022C-0903-2FC7-95C68258297F}"/>
                </a:ext>
              </a:extLst>
            </p:cNvPr>
            <p:cNvGrpSpPr/>
            <p:nvPr/>
          </p:nvGrpSpPr>
          <p:grpSpPr>
            <a:xfrm>
              <a:off x="5130663" y="8879720"/>
              <a:ext cx="5042808" cy="3029914"/>
              <a:chOff x="6330042" y="9110583"/>
              <a:chExt cx="5042808" cy="3029914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90C912B-FF90-576F-4963-2366E9D12F26}"/>
                  </a:ext>
                </a:extLst>
              </p:cNvPr>
              <p:cNvSpPr txBox="1"/>
              <p:nvPr/>
            </p:nvSpPr>
            <p:spPr>
              <a:xfrm>
                <a:off x="6330042" y="10755502"/>
                <a:ext cx="5042808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 cap="all"/>
                </a:pPr>
                <a:r>
                  <a:rPr lang="en-US" sz="2800" cap="none" dirty="0">
                    <a:latin typeface="Montserrat Medium" panose="00000600000000000000" pitchFamily="2" charset="0"/>
                  </a:rPr>
                  <a:t>Ensure Every Employee Knows Who His or Her HR Contact Is</a:t>
                </a:r>
              </a:p>
            </p:txBody>
          </p:sp>
          <p:pic>
            <p:nvPicPr>
              <p:cNvPr id="23" name="Graphic 22">
                <a:extLst>
                  <a:ext uri="{FF2B5EF4-FFF2-40B4-BE49-F238E27FC236}">
                    <a16:creationId xmlns:a16="http://schemas.microsoft.com/office/drawing/2014/main" id="{2F3258F0-8DB4-2E15-647C-2B8F45C357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147219" y="9110583"/>
                <a:ext cx="1569660" cy="1569660"/>
              </a:xfrm>
              <a:prstGeom prst="rect">
                <a:avLst/>
              </a:prstGeom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F4F9DDD-0936-B830-ECFA-3400EED8C3EB}"/>
                </a:ext>
              </a:extLst>
            </p:cNvPr>
            <p:cNvGrpSpPr/>
            <p:nvPr/>
          </p:nvGrpSpPr>
          <p:grpSpPr>
            <a:xfrm>
              <a:off x="14288593" y="9264878"/>
              <a:ext cx="5324316" cy="2357467"/>
              <a:chOff x="14966232" y="9292956"/>
              <a:chExt cx="5324316" cy="2357467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B29F8C-0D23-02F9-1FF0-F0A0A812D0A3}"/>
                  </a:ext>
                </a:extLst>
              </p:cNvPr>
              <p:cNvSpPr txBox="1"/>
              <p:nvPr/>
            </p:nvSpPr>
            <p:spPr>
              <a:xfrm>
                <a:off x="14966232" y="10696316"/>
                <a:ext cx="5324316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 cap="all"/>
                </a:pPr>
                <a:r>
                  <a:rPr lang="en-US" sz="2800" cap="none" dirty="0">
                    <a:latin typeface="Montserrat Medium" panose="00000600000000000000" pitchFamily="2" charset="0"/>
                  </a:rPr>
                  <a:t>Communicate Selection and Severance Policies</a:t>
                </a:r>
              </a:p>
            </p:txBody>
          </p:sp>
          <p:pic>
            <p:nvPicPr>
              <p:cNvPr id="25" name="Graphic 24">
                <a:extLst>
                  <a:ext uri="{FF2B5EF4-FFF2-40B4-BE49-F238E27FC236}">
                    <a16:creationId xmlns:a16="http://schemas.microsoft.com/office/drawing/2014/main" id="{322495AA-15D4-AD71-8278-F8AA76F8FC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6731934" y="9292956"/>
                <a:ext cx="1292523" cy="1292523"/>
              </a:xfrm>
              <a:prstGeom prst="rect">
                <a:avLst/>
              </a:prstGeom>
            </p:spPr>
          </p:pic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72E65D10-E5AF-D7C1-8217-85025607BA34}"/>
              </a:ext>
            </a:extLst>
          </p:cNvPr>
          <p:cNvSpPr txBox="1"/>
          <p:nvPr/>
        </p:nvSpPr>
        <p:spPr>
          <a:xfrm>
            <a:off x="23050500" y="12756838"/>
            <a:ext cx="161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Montserrat Medium" panose="00000600000000000000" pitchFamily="2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558363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737E4197-6107-E954-BBF9-ABDB28543B92}"/>
              </a:ext>
            </a:extLst>
          </p:cNvPr>
          <p:cNvSpPr txBox="1"/>
          <p:nvPr/>
        </p:nvSpPr>
        <p:spPr>
          <a:xfrm>
            <a:off x="1048776" y="616944"/>
            <a:ext cx="11143224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/>
            <a:r>
              <a:rPr lang="en-GB" altLang="en-US" sz="8000" dirty="0">
                <a:solidFill>
                  <a:srgbClr val="0EAAC4"/>
                </a:solidFill>
                <a:latin typeface="Montserrat Black" panose="00000A00000000000000" pitchFamily="2" charset="0"/>
              </a:rPr>
              <a:t>Three Phases of Integrations</a:t>
            </a:r>
            <a:endParaRPr lang="en-US" altLang="zh-CN" sz="9600" dirty="0">
              <a:solidFill>
                <a:srgbClr val="0EAAC4"/>
              </a:solidFill>
              <a:latin typeface="Montserrat Black" panose="00000A00000000000000" pitchFamily="2" charset="0"/>
              <a:ea typeface="Times New Roman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787022-4ADE-1EF2-55B1-CFDEA37B8741}"/>
              </a:ext>
            </a:extLst>
          </p:cNvPr>
          <p:cNvCxnSpPr>
            <a:cxnSpLocks/>
          </p:cNvCxnSpPr>
          <p:nvPr/>
        </p:nvCxnSpPr>
        <p:spPr>
          <a:xfrm>
            <a:off x="1101891" y="3321323"/>
            <a:ext cx="8790254" cy="0"/>
          </a:xfrm>
          <a:prstGeom prst="line">
            <a:avLst/>
          </a:prstGeom>
          <a:ln w="57150">
            <a:solidFill>
              <a:srgbClr val="0EAA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318ABA35-2F7B-37AD-CA38-D1D10EE2842F}"/>
              </a:ext>
            </a:extLst>
          </p:cNvPr>
          <p:cNvGrpSpPr/>
          <p:nvPr/>
        </p:nvGrpSpPr>
        <p:grpSpPr>
          <a:xfrm>
            <a:off x="867346" y="11315700"/>
            <a:ext cx="3685519" cy="1459739"/>
            <a:chOff x="34637" y="4566519"/>
            <a:chExt cx="3685519" cy="12542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D67D73D-3100-11D6-91D7-3452F13302A5}"/>
                </a:ext>
              </a:extLst>
            </p:cNvPr>
            <p:cNvSpPr/>
            <p:nvPr/>
          </p:nvSpPr>
          <p:spPr>
            <a:xfrm>
              <a:off x="269183" y="4566519"/>
              <a:ext cx="3450973" cy="1254233"/>
            </a:xfrm>
            <a:prstGeom prst="rect">
              <a:avLst/>
            </a:prstGeom>
            <a:solidFill>
              <a:srgbClr val="0EAAC4"/>
            </a:solidFill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22C315C-FA7F-24C7-638B-87ABC9B0F439}"/>
                </a:ext>
              </a:extLst>
            </p:cNvPr>
            <p:cNvSpPr txBox="1"/>
            <p:nvPr/>
          </p:nvSpPr>
          <p:spPr>
            <a:xfrm>
              <a:off x="34637" y="4956967"/>
              <a:ext cx="345097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eaLnBrk="0" hangingPunct="0">
                <a:spcAft>
                  <a:spcPct val="40000"/>
                </a:spcAft>
              </a:pPr>
              <a:r>
                <a:rPr lang="en-US" altLang="en-US" sz="2800" dirty="0">
                  <a:solidFill>
                    <a:schemeClr val="bg1"/>
                  </a:solidFill>
                  <a:latin typeface="Montserrat Medium" panose="00000600000000000000" pitchFamily="2" charset="0"/>
                </a:rPr>
                <a:t>Responsibilities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A0C96653-377F-286B-7ECF-117935ABCF90}"/>
              </a:ext>
            </a:extLst>
          </p:cNvPr>
          <p:cNvSpPr/>
          <p:nvPr/>
        </p:nvSpPr>
        <p:spPr>
          <a:xfrm>
            <a:off x="4552863" y="11315700"/>
            <a:ext cx="17554067" cy="145973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E085D2-CB73-2971-F9EC-F5DAC515DE57}"/>
              </a:ext>
            </a:extLst>
          </p:cNvPr>
          <p:cNvSpPr/>
          <p:nvPr/>
        </p:nvSpPr>
        <p:spPr>
          <a:xfrm>
            <a:off x="4552863" y="11315702"/>
            <a:ext cx="17544625" cy="1459738"/>
          </a:xfrm>
          <a:prstGeom prst="rect">
            <a:avLst/>
          </a:prstGeom>
          <a:noFill/>
          <a:ln w="28575">
            <a:solidFill>
              <a:srgbClr val="11C6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AAB9F8-3AE6-0493-6EE9-3629E2AD8F55}"/>
              </a:ext>
            </a:extLst>
          </p:cNvPr>
          <p:cNvSpPr txBox="1"/>
          <p:nvPr/>
        </p:nvSpPr>
        <p:spPr>
          <a:xfrm>
            <a:off x="4758381" y="11483491"/>
            <a:ext cx="12187236" cy="112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0" hangingPunct="0">
              <a:spcAft>
                <a:spcPct val="40000"/>
              </a:spcAft>
              <a:buClr>
                <a:srgbClr val="11C6E5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Arial" panose="020B0604020202020204" pitchFamily="34" charset="0"/>
              </a:rPr>
              <a:t>Business leaders accountable for recommendations and implementation</a:t>
            </a:r>
          </a:p>
          <a:p>
            <a:pPr marL="457200" indent="-457200" eaLnBrk="0" hangingPunct="0">
              <a:spcAft>
                <a:spcPct val="40000"/>
              </a:spcAft>
              <a:buClr>
                <a:srgbClr val="11C6E5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Arial" panose="020B0604020202020204" pitchFamily="34" charset="0"/>
              </a:rPr>
              <a:t>Integration office manages and tracks overall process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48A36D7-20FD-4DE8-C0C0-A1CA5B5DBA31}"/>
              </a:ext>
            </a:extLst>
          </p:cNvPr>
          <p:cNvGrpSpPr/>
          <p:nvPr/>
        </p:nvGrpSpPr>
        <p:grpSpPr>
          <a:xfrm>
            <a:off x="1101892" y="6052278"/>
            <a:ext cx="3450974" cy="1889698"/>
            <a:chOff x="4552863" y="5724229"/>
            <a:chExt cx="5962737" cy="125267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FF421BD-C73A-9E7A-1389-A7190CDC2C4A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2A55422-034F-C588-A0DC-6612A2D452E5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noFill/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A3871B9-20BF-E690-717D-352BEBC097E9}"/>
              </a:ext>
            </a:extLst>
          </p:cNvPr>
          <p:cNvGrpSpPr/>
          <p:nvPr/>
        </p:nvGrpSpPr>
        <p:grpSpPr>
          <a:xfrm>
            <a:off x="1101892" y="8051908"/>
            <a:ext cx="3450974" cy="1889698"/>
            <a:chOff x="4552863" y="5724229"/>
            <a:chExt cx="5962737" cy="1252671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65D27E4-BB8B-2658-E778-BD296078276B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CE1F537-1C60-CA21-3481-D5FCA7A7C4B4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noFill/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5CDBA8FD-4601-3443-A5A8-5A159622A78E}"/>
              </a:ext>
            </a:extLst>
          </p:cNvPr>
          <p:cNvSpPr/>
          <p:nvPr/>
        </p:nvSpPr>
        <p:spPr>
          <a:xfrm>
            <a:off x="5111919" y="3945043"/>
            <a:ext cx="5489406" cy="1889697"/>
          </a:xfrm>
          <a:prstGeom prst="rect">
            <a:avLst/>
          </a:prstGeom>
          <a:solidFill>
            <a:srgbClr val="0EAAC4"/>
          </a:solidFill>
          <a:ln w="28575">
            <a:solidFill>
              <a:srgbClr val="0EAA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37F1AA0-B388-31D0-971E-438EAF0200C5}"/>
              </a:ext>
            </a:extLst>
          </p:cNvPr>
          <p:cNvGrpSpPr/>
          <p:nvPr/>
        </p:nvGrpSpPr>
        <p:grpSpPr>
          <a:xfrm>
            <a:off x="5111917" y="5996480"/>
            <a:ext cx="5489408" cy="1889698"/>
            <a:chOff x="4552863" y="5724229"/>
            <a:chExt cx="5962737" cy="125267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A1CFF7C-05A1-8291-384A-1E136377601E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EAF7FAB-5232-033A-B0AC-FEE4800AAF99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noFill/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3D70ED2-385B-9C7C-9E4A-D7B672B19C90}"/>
              </a:ext>
            </a:extLst>
          </p:cNvPr>
          <p:cNvGrpSpPr/>
          <p:nvPr/>
        </p:nvGrpSpPr>
        <p:grpSpPr>
          <a:xfrm>
            <a:off x="5111917" y="7996109"/>
            <a:ext cx="5489408" cy="2398567"/>
            <a:chOff x="4552863" y="5724229"/>
            <a:chExt cx="5962737" cy="1252671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8B0F5D5-142A-43E2-FFDE-194537ADADD2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376188E-341E-7E32-E722-86FD5816F7D1}"/>
                </a:ext>
              </a:extLst>
            </p:cNvPr>
            <p:cNvSpPr/>
            <p:nvPr/>
          </p:nvSpPr>
          <p:spPr>
            <a:xfrm>
              <a:off x="4552863" y="5724228"/>
              <a:ext cx="5962737" cy="1252671"/>
            </a:xfrm>
            <a:prstGeom prst="rect">
              <a:avLst/>
            </a:prstGeom>
            <a:noFill/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74955A18-37A2-14DF-F101-00A7C95B40FD}"/>
              </a:ext>
            </a:extLst>
          </p:cNvPr>
          <p:cNvSpPr/>
          <p:nvPr/>
        </p:nvSpPr>
        <p:spPr>
          <a:xfrm>
            <a:off x="10771471" y="3945043"/>
            <a:ext cx="5489406" cy="1866743"/>
          </a:xfrm>
          <a:prstGeom prst="rect">
            <a:avLst/>
          </a:prstGeom>
          <a:solidFill>
            <a:srgbClr val="0EAAC4"/>
          </a:solidFill>
          <a:ln w="28575">
            <a:solidFill>
              <a:srgbClr val="11C6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828D3FA-1276-13D3-214A-D398903A9638}"/>
              </a:ext>
            </a:extLst>
          </p:cNvPr>
          <p:cNvGrpSpPr/>
          <p:nvPr/>
        </p:nvGrpSpPr>
        <p:grpSpPr>
          <a:xfrm>
            <a:off x="10771469" y="5973526"/>
            <a:ext cx="5489408" cy="1889698"/>
            <a:chOff x="4552863" y="5724229"/>
            <a:chExt cx="5962737" cy="1252671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C8FBE12-3058-0969-E6B3-CA0DA71F0F25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879D980-54C3-68D7-B569-FD7490143555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noFill/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CC0820A-035B-92A2-5827-F79AA990598D}"/>
              </a:ext>
            </a:extLst>
          </p:cNvPr>
          <p:cNvGrpSpPr/>
          <p:nvPr/>
        </p:nvGrpSpPr>
        <p:grpSpPr>
          <a:xfrm>
            <a:off x="10771469" y="7973156"/>
            <a:ext cx="5489408" cy="2421520"/>
            <a:chOff x="4552863" y="5724229"/>
            <a:chExt cx="5962737" cy="125267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A2FC1AC-F453-ED97-2E8A-7CD9A0C9C749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4850B7E-17DC-C4EC-1F1A-15FCD20CC329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noFill/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5801E453-4767-DD64-3CF6-73EA98B83AF0}"/>
              </a:ext>
            </a:extLst>
          </p:cNvPr>
          <p:cNvSpPr/>
          <p:nvPr/>
        </p:nvSpPr>
        <p:spPr>
          <a:xfrm>
            <a:off x="16441854" y="3967999"/>
            <a:ext cx="5489406" cy="1866742"/>
          </a:xfrm>
          <a:prstGeom prst="rect">
            <a:avLst/>
          </a:prstGeom>
          <a:solidFill>
            <a:srgbClr val="0EAAC4"/>
          </a:solidFill>
          <a:ln w="28575">
            <a:solidFill>
              <a:srgbClr val="11C6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60941E6-28BB-CE76-FA7B-F13175E9B999}"/>
              </a:ext>
            </a:extLst>
          </p:cNvPr>
          <p:cNvGrpSpPr/>
          <p:nvPr/>
        </p:nvGrpSpPr>
        <p:grpSpPr>
          <a:xfrm>
            <a:off x="16441852" y="5996480"/>
            <a:ext cx="5489408" cy="1889698"/>
            <a:chOff x="4552863" y="5724229"/>
            <a:chExt cx="5962737" cy="1252671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DBF8718-176B-63FE-D23A-5D4A3028A18A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269857B-143B-835A-63FE-0D9DC7A887D7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noFill/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4A0402B-8207-733F-D8B8-21B398954B46}"/>
              </a:ext>
            </a:extLst>
          </p:cNvPr>
          <p:cNvGrpSpPr/>
          <p:nvPr/>
        </p:nvGrpSpPr>
        <p:grpSpPr>
          <a:xfrm>
            <a:off x="16441852" y="7996110"/>
            <a:ext cx="5489408" cy="2398564"/>
            <a:chOff x="4552863" y="5724229"/>
            <a:chExt cx="5962737" cy="1252671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90A8D85-0461-A647-D522-A5B36D5DF7C6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268E839-03FE-FB23-CE35-85171577173F}"/>
                </a:ext>
              </a:extLst>
            </p:cNvPr>
            <p:cNvSpPr/>
            <p:nvPr/>
          </p:nvSpPr>
          <p:spPr>
            <a:xfrm>
              <a:off x="4552863" y="5724229"/>
              <a:ext cx="5962737" cy="1252671"/>
            </a:xfrm>
            <a:prstGeom prst="rect">
              <a:avLst/>
            </a:prstGeom>
            <a:noFill/>
            <a:ln w="28575">
              <a:solidFill>
                <a:srgbClr val="11C6E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DBCF3475-0908-5588-B034-503557429DB1}"/>
              </a:ext>
            </a:extLst>
          </p:cNvPr>
          <p:cNvSpPr txBox="1"/>
          <p:nvPr/>
        </p:nvSpPr>
        <p:spPr>
          <a:xfrm>
            <a:off x="5202406" y="4694548"/>
            <a:ext cx="54894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spcAft>
                <a:spcPct val="4000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Montserrat Bold" panose="00000800000000000000" pitchFamily="2" charset="0"/>
              </a:rPr>
              <a:t>Information gathering and</a:t>
            </a:r>
            <a:br>
              <a:rPr lang="en-US" altLang="en-US" sz="2800" dirty="0">
                <a:solidFill>
                  <a:schemeClr val="bg1"/>
                </a:solidFill>
                <a:latin typeface="Montserrat Bold" panose="00000800000000000000" pitchFamily="2" charset="0"/>
              </a:rPr>
            </a:br>
            <a:r>
              <a:rPr lang="en-US" altLang="en-US" sz="2800" dirty="0">
                <a:solidFill>
                  <a:schemeClr val="bg1"/>
                </a:solidFill>
                <a:latin typeface="Montserrat Bold" panose="00000800000000000000" pitchFamily="2" charset="0"/>
              </a:rPr>
              <a:t>hypothesis generation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FFA0B46-DD26-C55C-EA90-BBB0ED4C21C5}"/>
              </a:ext>
            </a:extLst>
          </p:cNvPr>
          <p:cNvSpPr txBox="1"/>
          <p:nvPr/>
        </p:nvSpPr>
        <p:spPr>
          <a:xfrm>
            <a:off x="11304527" y="4665896"/>
            <a:ext cx="4423292" cy="954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spcAft>
                <a:spcPct val="4000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Montserrat Bold" panose="00000800000000000000" pitchFamily="2" charset="0"/>
              </a:rPr>
              <a:t>Integration planning and decision making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8D7AC5B-09F9-4363-661D-590E2D0A7CDC}"/>
              </a:ext>
            </a:extLst>
          </p:cNvPr>
          <p:cNvSpPr txBox="1"/>
          <p:nvPr/>
        </p:nvSpPr>
        <p:spPr>
          <a:xfrm>
            <a:off x="17659081" y="4681089"/>
            <a:ext cx="44232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Aft>
                <a:spcPct val="4000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Montserrat Bold" panose="00000800000000000000" pitchFamily="2" charset="0"/>
              </a:rPr>
              <a:t>Implementation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7267F5D-D7B3-032B-C419-B1AF4DC9E30B}"/>
              </a:ext>
            </a:extLst>
          </p:cNvPr>
          <p:cNvSpPr txBox="1"/>
          <p:nvPr/>
        </p:nvSpPr>
        <p:spPr>
          <a:xfrm>
            <a:off x="2002275" y="6731503"/>
            <a:ext cx="16502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Aft>
                <a:spcPct val="40000"/>
              </a:spcAft>
            </a:pPr>
            <a:r>
              <a:rPr lang="en-US" altLang="en-US" sz="3200" dirty="0">
                <a:latin typeface="Montserrat Medium" panose="00000600000000000000" pitchFamily="2" charset="0"/>
              </a:rPr>
              <a:t>Timing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36A529E-F1FE-2E6C-D063-2DF028F3E8A6}"/>
              </a:ext>
            </a:extLst>
          </p:cNvPr>
          <p:cNvSpPr txBox="1"/>
          <p:nvPr/>
        </p:nvSpPr>
        <p:spPr>
          <a:xfrm>
            <a:off x="1359337" y="8677146"/>
            <a:ext cx="30503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Aft>
                <a:spcPct val="40000"/>
              </a:spcAft>
            </a:pPr>
            <a:r>
              <a:rPr lang="en-US" altLang="en-US" sz="3200" dirty="0">
                <a:latin typeface="Montserrat Medium" panose="00000600000000000000" pitchFamily="2" charset="0"/>
              </a:rPr>
              <a:t>Key activities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6722FDE-1CC1-9FA4-1DBC-FDBFD4018B1E}"/>
              </a:ext>
            </a:extLst>
          </p:cNvPr>
          <p:cNvSpPr txBox="1"/>
          <p:nvPr/>
        </p:nvSpPr>
        <p:spPr>
          <a:xfrm>
            <a:off x="6832997" y="6669081"/>
            <a:ext cx="17073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Aft>
                <a:spcPct val="40000"/>
              </a:spcAft>
            </a:pPr>
            <a:r>
              <a:rPr lang="en-US" altLang="en-US" sz="2800" dirty="0">
                <a:latin typeface="Montserrat Medium" panose="00000600000000000000" pitchFamily="2" charset="0"/>
              </a:rPr>
              <a:t>Dec/Jan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55F8432-CBF9-C5A6-71D1-B45C1688BBEB}"/>
              </a:ext>
            </a:extLst>
          </p:cNvPr>
          <p:cNvSpPr txBox="1"/>
          <p:nvPr/>
        </p:nvSpPr>
        <p:spPr>
          <a:xfrm>
            <a:off x="12563307" y="6654558"/>
            <a:ext cx="18175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Aft>
                <a:spcPct val="40000"/>
              </a:spcAft>
            </a:pPr>
            <a:r>
              <a:rPr lang="en-US" altLang="en-US" sz="2800" dirty="0">
                <a:latin typeface="Montserrat Medium" panose="00000600000000000000" pitchFamily="2" charset="0"/>
              </a:rPr>
              <a:t>Feb/Mar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74EEDC9-5E39-EF24-F8BE-92F577A66288}"/>
              </a:ext>
            </a:extLst>
          </p:cNvPr>
          <p:cNvSpPr txBox="1"/>
          <p:nvPr/>
        </p:nvSpPr>
        <p:spPr>
          <a:xfrm>
            <a:off x="18048716" y="6673334"/>
            <a:ext cx="24467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Aft>
                <a:spcPct val="40000"/>
              </a:spcAft>
            </a:pPr>
            <a:r>
              <a:rPr lang="en-US" altLang="en-US" sz="2800" dirty="0">
                <a:latin typeface="Montserrat Medium" panose="00000600000000000000" pitchFamily="2" charset="0"/>
              </a:rPr>
              <a:t>Day One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77F63C1-3EA9-29F6-7FE1-6F1C6623EB90}"/>
              </a:ext>
            </a:extLst>
          </p:cNvPr>
          <p:cNvSpPr txBox="1"/>
          <p:nvPr/>
        </p:nvSpPr>
        <p:spPr>
          <a:xfrm>
            <a:off x="5497018" y="8296884"/>
            <a:ext cx="4828082" cy="1865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0" hangingPunct="0">
              <a:spcAft>
                <a:spcPct val="40000"/>
              </a:spcAft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Montserrat Medium" panose="00000600000000000000" pitchFamily="2" charset="0"/>
              </a:rPr>
              <a:t>Establish baseline for decision making</a:t>
            </a:r>
          </a:p>
          <a:p>
            <a:pPr marL="342900" indent="-342900" eaLnBrk="0" hangingPunct="0">
              <a:spcAft>
                <a:spcPct val="40000"/>
              </a:spcAft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Montserrat Medium" panose="00000600000000000000" pitchFamily="2" charset="0"/>
              </a:rPr>
              <a:t>Generate initial hypothesis</a:t>
            </a:r>
          </a:p>
          <a:p>
            <a:pPr marL="342900" indent="-342900" eaLnBrk="0" hangingPunct="0">
              <a:spcAft>
                <a:spcPct val="40000"/>
              </a:spcAft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Montserrat Medium" panose="00000600000000000000" pitchFamily="2" charset="0"/>
              </a:rPr>
              <a:t>Validate synergies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C220588-5FC3-3CD7-EA0C-8859B4D97133}"/>
              </a:ext>
            </a:extLst>
          </p:cNvPr>
          <p:cNvSpPr txBox="1"/>
          <p:nvPr/>
        </p:nvSpPr>
        <p:spPr>
          <a:xfrm>
            <a:off x="10929276" y="8305870"/>
            <a:ext cx="5727075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0" hangingPunct="0">
              <a:spcAft>
                <a:spcPct val="40000"/>
              </a:spcAft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Montserrat Medium" panose="00000600000000000000" pitchFamily="2" charset="0"/>
              </a:rPr>
              <a:t>Recommend and approve integration approach</a:t>
            </a:r>
          </a:p>
          <a:p>
            <a:pPr marL="342900" indent="-342900" eaLnBrk="0" hangingPunct="0">
              <a:spcAft>
                <a:spcPct val="40000"/>
              </a:spcAft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Montserrat Medium" panose="00000600000000000000" pitchFamily="2" charset="0"/>
              </a:rPr>
              <a:t>Produce detailed integration plans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486A5ED-572D-99D9-8B0F-978DDD31D54A}"/>
              </a:ext>
            </a:extLst>
          </p:cNvPr>
          <p:cNvSpPr txBox="1"/>
          <p:nvPr/>
        </p:nvSpPr>
        <p:spPr>
          <a:xfrm>
            <a:off x="16734906" y="8382632"/>
            <a:ext cx="5003499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0" hangingPunct="0">
              <a:spcAft>
                <a:spcPct val="40000"/>
              </a:spcAft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Montserrat Medium" panose="00000600000000000000" pitchFamily="2" charset="0"/>
              </a:rPr>
              <a:t>Execute implementation plans</a:t>
            </a:r>
          </a:p>
          <a:p>
            <a:pPr marL="342900" indent="-342900" eaLnBrk="0" hangingPunct="0">
              <a:spcAft>
                <a:spcPct val="40000"/>
              </a:spcAft>
              <a:buClr>
                <a:srgbClr val="0EAAC4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Montserrat Medium" panose="00000600000000000000" pitchFamily="2" charset="0"/>
              </a:rPr>
              <a:t>Progress tracking (synergies and milestones)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3FEDE3A-414D-E670-DF8D-52320D9ED3A0}"/>
              </a:ext>
            </a:extLst>
          </p:cNvPr>
          <p:cNvGrpSpPr/>
          <p:nvPr/>
        </p:nvGrpSpPr>
        <p:grpSpPr>
          <a:xfrm>
            <a:off x="7021543" y="4076512"/>
            <a:ext cx="1330264" cy="567236"/>
            <a:chOff x="6908138" y="3967999"/>
            <a:chExt cx="1703882" cy="726549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79DE4FC-3A8A-C03D-4031-D8B4C96F4C4F}"/>
                </a:ext>
              </a:extLst>
            </p:cNvPr>
            <p:cNvSpPr/>
            <p:nvPr/>
          </p:nvSpPr>
          <p:spPr>
            <a:xfrm>
              <a:off x="7400925" y="3967999"/>
              <a:ext cx="726549" cy="726549"/>
            </a:xfrm>
            <a:prstGeom prst="ellipse">
              <a:avLst/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59FB0CC-4338-3CFC-EC3B-8D378B2488F9}"/>
                </a:ext>
              </a:extLst>
            </p:cNvPr>
            <p:cNvSpPr txBox="1"/>
            <p:nvPr/>
          </p:nvSpPr>
          <p:spPr>
            <a:xfrm>
              <a:off x="6908138" y="4018364"/>
              <a:ext cx="170388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0" hangingPunct="0">
                <a:spcAft>
                  <a:spcPct val="40000"/>
                </a:spcAft>
              </a:pPr>
              <a:r>
                <a:rPr lang="en-US" altLang="en-US" sz="2800" dirty="0">
                  <a:latin typeface="Montserrat Bold" panose="00000800000000000000" pitchFamily="2" charset="0"/>
                </a:rPr>
                <a:t>1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4431F3B-9EA6-862A-E2B0-C9CCF47E8F2B}"/>
              </a:ext>
            </a:extLst>
          </p:cNvPr>
          <p:cNvGrpSpPr/>
          <p:nvPr/>
        </p:nvGrpSpPr>
        <p:grpSpPr>
          <a:xfrm>
            <a:off x="12806961" y="4076512"/>
            <a:ext cx="1330264" cy="567236"/>
            <a:chOff x="6908138" y="3967999"/>
            <a:chExt cx="1703882" cy="726549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9E77A60-61BC-DD28-085E-AA22DCC41388}"/>
                </a:ext>
              </a:extLst>
            </p:cNvPr>
            <p:cNvSpPr/>
            <p:nvPr/>
          </p:nvSpPr>
          <p:spPr>
            <a:xfrm>
              <a:off x="7400925" y="3967999"/>
              <a:ext cx="726549" cy="726549"/>
            </a:xfrm>
            <a:prstGeom prst="ellipse">
              <a:avLst/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BA6E0CE-AAD8-B922-C08D-1240FE22C4F4}"/>
                </a:ext>
              </a:extLst>
            </p:cNvPr>
            <p:cNvSpPr txBox="1"/>
            <p:nvPr/>
          </p:nvSpPr>
          <p:spPr>
            <a:xfrm>
              <a:off x="6908138" y="3985830"/>
              <a:ext cx="1703882" cy="6701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0" hangingPunct="0">
                <a:spcAft>
                  <a:spcPct val="40000"/>
                </a:spcAft>
              </a:pPr>
              <a:r>
                <a:rPr lang="en-US" altLang="en-US" sz="2800" dirty="0">
                  <a:latin typeface="Montserrat Bold" panose="00000800000000000000" pitchFamily="2" charset="0"/>
                </a:rPr>
                <a:t>2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664BCFB-C601-44F6-079E-28C0C73E6AC1}"/>
              </a:ext>
            </a:extLst>
          </p:cNvPr>
          <p:cNvGrpSpPr/>
          <p:nvPr/>
        </p:nvGrpSpPr>
        <p:grpSpPr>
          <a:xfrm>
            <a:off x="18613299" y="4147087"/>
            <a:ext cx="1330264" cy="567236"/>
            <a:chOff x="6916271" y="3967999"/>
            <a:chExt cx="1703882" cy="726549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0A5C0EA-76E8-3469-F816-E3655CAF0D5D}"/>
                </a:ext>
              </a:extLst>
            </p:cNvPr>
            <p:cNvSpPr/>
            <p:nvPr/>
          </p:nvSpPr>
          <p:spPr>
            <a:xfrm>
              <a:off x="7400925" y="3967999"/>
              <a:ext cx="726549" cy="726549"/>
            </a:xfrm>
            <a:prstGeom prst="ellipse">
              <a:avLst/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9D369B4-FD16-1042-1106-DC153AA896C0}"/>
                </a:ext>
              </a:extLst>
            </p:cNvPr>
            <p:cNvSpPr txBox="1"/>
            <p:nvPr/>
          </p:nvSpPr>
          <p:spPr>
            <a:xfrm>
              <a:off x="6916271" y="4010230"/>
              <a:ext cx="1703882" cy="6701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0" hangingPunct="0">
                <a:spcAft>
                  <a:spcPct val="40000"/>
                </a:spcAft>
              </a:pPr>
              <a:r>
                <a:rPr lang="en-US" altLang="en-US" sz="2800" dirty="0">
                  <a:latin typeface="Montserrat Bold" panose="00000800000000000000" pitchFamily="2" charset="0"/>
                </a:rPr>
                <a:t>3</a:t>
              </a: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F81EFF87-A0C5-9004-6A4F-4C1B68037B78}"/>
              </a:ext>
            </a:extLst>
          </p:cNvPr>
          <p:cNvSpPr txBox="1"/>
          <p:nvPr/>
        </p:nvSpPr>
        <p:spPr>
          <a:xfrm>
            <a:off x="23050500" y="12756838"/>
            <a:ext cx="161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Montserrat Medium" panose="00000600000000000000" pitchFamily="2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40265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737E4197-6107-E954-BBF9-ABDB28543B92}"/>
              </a:ext>
            </a:extLst>
          </p:cNvPr>
          <p:cNvSpPr txBox="1"/>
          <p:nvPr/>
        </p:nvSpPr>
        <p:spPr>
          <a:xfrm>
            <a:off x="1048775" y="616944"/>
            <a:ext cx="14939369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/>
            <a:r>
              <a:rPr lang="en-US" altLang="en-US" sz="8000" dirty="0">
                <a:solidFill>
                  <a:srgbClr val="0EAAC4"/>
                </a:solidFill>
                <a:latin typeface="Montserrat Black" panose="00000A00000000000000" pitchFamily="2" charset="0"/>
              </a:rPr>
              <a:t>Managing Expectations</a:t>
            </a:r>
            <a:endParaRPr lang="en-US" altLang="zh-CN" sz="9600" dirty="0">
              <a:solidFill>
                <a:srgbClr val="0EAAC4"/>
              </a:solidFill>
              <a:latin typeface="Montserrat Black" panose="00000A00000000000000" pitchFamily="2" charset="0"/>
              <a:ea typeface="Times New Roman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787022-4ADE-1EF2-55B1-CFDEA37B8741}"/>
              </a:ext>
            </a:extLst>
          </p:cNvPr>
          <p:cNvCxnSpPr>
            <a:cxnSpLocks/>
          </p:cNvCxnSpPr>
          <p:nvPr/>
        </p:nvCxnSpPr>
        <p:spPr>
          <a:xfrm>
            <a:off x="1101891" y="2074418"/>
            <a:ext cx="12891200" cy="0"/>
          </a:xfrm>
          <a:prstGeom prst="line">
            <a:avLst/>
          </a:prstGeom>
          <a:ln w="57150">
            <a:solidFill>
              <a:srgbClr val="0EAA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37F6B06-8AA9-89C7-1F57-56619FD2A63B}"/>
              </a:ext>
            </a:extLst>
          </p:cNvPr>
          <p:cNvGrpSpPr/>
          <p:nvPr/>
        </p:nvGrpSpPr>
        <p:grpSpPr>
          <a:xfrm>
            <a:off x="2967607" y="4226687"/>
            <a:ext cx="18814322" cy="7278575"/>
            <a:chOff x="2036700" y="5128938"/>
            <a:chExt cx="18814322" cy="66168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48E40A-BBD7-847E-1298-2275C2308DB0}"/>
                </a:ext>
              </a:extLst>
            </p:cNvPr>
            <p:cNvSpPr txBox="1"/>
            <p:nvPr/>
          </p:nvSpPr>
          <p:spPr>
            <a:xfrm>
              <a:off x="2036700" y="6470528"/>
              <a:ext cx="3061963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200" b="0" dirty="0">
                  <a:latin typeface="Montserrat Medium" panose="00000600000000000000" pitchFamily="2" charset="0"/>
                </a:rPr>
                <a:t>Worldwide event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DD1195B-36C9-90F0-F702-E05F98F29645}"/>
                </a:ext>
              </a:extLst>
            </p:cNvPr>
            <p:cNvSpPr txBox="1"/>
            <p:nvPr/>
          </p:nvSpPr>
          <p:spPr>
            <a:xfrm>
              <a:off x="8006950" y="6470527"/>
              <a:ext cx="5324316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200" b="0" dirty="0">
                  <a:latin typeface="Montserrat Medium" panose="00000600000000000000" pitchFamily="2" charset="0"/>
                </a:rPr>
                <a:t>Welcome communication</a:t>
              </a: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FAF14F6B-E369-87E9-E789-FA6664A34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67607" y="5233108"/>
              <a:ext cx="1175768" cy="106685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A24C273C-21BF-8AC5-1570-D59AF3AEB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24985" y="5128938"/>
              <a:ext cx="1488245" cy="1256310"/>
            </a:xfrm>
            <a:prstGeom prst="rect">
              <a:avLst/>
            </a:prstGeom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CF60B8A-262F-0861-0BC7-27E7489648D1}"/>
                </a:ext>
              </a:extLst>
            </p:cNvPr>
            <p:cNvGrpSpPr/>
            <p:nvPr/>
          </p:nvGrpSpPr>
          <p:grpSpPr>
            <a:xfrm>
              <a:off x="16197893" y="5233109"/>
              <a:ext cx="4653129" cy="2360802"/>
              <a:chOff x="15769268" y="5233109"/>
              <a:chExt cx="4653129" cy="236080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A97375F-BC23-D84D-AF19-979A0E28A812}"/>
                  </a:ext>
                </a:extLst>
              </p:cNvPr>
              <p:cNvSpPr txBox="1"/>
              <p:nvPr/>
            </p:nvSpPr>
            <p:spPr>
              <a:xfrm>
                <a:off x="15769268" y="6516693"/>
                <a:ext cx="4653129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en-US" sz="3200" b="0" dirty="0">
                    <a:latin typeface="Montserrat Medium" panose="00000600000000000000" pitchFamily="2" charset="0"/>
                  </a:rPr>
                  <a:t>Minimal reporting line changes</a:t>
                </a:r>
              </a:p>
            </p:txBody>
          </p:sp>
          <p:pic>
            <p:nvPicPr>
              <p:cNvPr id="26" name="Graphic 25">
                <a:extLst>
                  <a:ext uri="{FF2B5EF4-FFF2-40B4-BE49-F238E27FC236}">
                    <a16:creationId xmlns:a16="http://schemas.microsoft.com/office/drawing/2014/main" id="{64FC665A-E09D-D5F0-F231-DA86D91997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7526630" y="5233109"/>
                <a:ext cx="1138404" cy="1138404"/>
              </a:xfrm>
              <a:prstGeom prst="rect">
                <a:avLst/>
              </a:prstGeom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F700322-DE34-DFC2-8CF3-E16979B63F6D}"/>
                </a:ext>
              </a:extLst>
            </p:cNvPr>
            <p:cNvGrpSpPr/>
            <p:nvPr/>
          </p:nvGrpSpPr>
          <p:grpSpPr>
            <a:xfrm>
              <a:off x="5026591" y="9312998"/>
              <a:ext cx="3958423" cy="2432827"/>
              <a:chOff x="5614202" y="9312998"/>
              <a:chExt cx="3958423" cy="2432827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7E64A6C-9632-3143-370A-21ACFCAAED31}"/>
                  </a:ext>
                </a:extLst>
              </p:cNvPr>
              <p:cNvSpPr txBox="1"/>
              <p:nvPr/>
            </p:nvSpPr>
            <p:spPr>
              <a:xfrm>
                <a:off x="5614202" y="10668607"/>
                <a:ext cx="3958423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en-US" sz="3200" b="0" dirty="0">
                    <a:latin typeface="Montserrat Medium" panose="00000600000000000000" pitchFamily="2" charset="0"/>
                  </a:rPr>
                  <a:t>Phased IT accessibility</a:t>
                </a:r>
              </a:p>
            </p:txBody>
          </p:sp>
          <p:pic>
            <p:nvPicPr>
              <p:cNvPr id="31" name="Graphic 30">
                <a:extLst>
                  <a:ext uri="{FF2B5EF4-FFF2-40B4-BE49-F238E27FC236}">
                    <a16:creationId xmlns:a16="http://schemas.microsoft.com/office/drawing/2014/main" id="{2DA45CC4-B3D3-2A58-A94D-1137A5EFC8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005803" y="9312998"/>
                <a:ext cx="1223797" cy="1134794"/>
              </a:xfrm>
              <a:prstGeom prst="rect">
                <a:avLst/>
              </a:prstGeom>
            </p:spPr>
          </p:pic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98B06F4-2654-F01C-7FCE-E048D52A7E44}"/>
                </a:ext>
              </a:extLst>
            </p:cNvPr>
            <p:cNvGrpSpPr/>
            <p:nvPr/>
          </p:nvGrpSpPr>
          <p:grpSpPr>
            <a:xfrm>
              <a:off x="13666487" y="9340708"/>
              <a:ext cx="2986864" cy="2405117"/>
              <a:chOff x="12826840" y="9340708"/>
              <a:chExt cx="2986864" cy="2405117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C0D8D0-3AC2-58BB-1E55-3056FBF25E62}"/>
                  </a:ext>
                </a:extLst>
              </p:cNvPr>
              <p:cNvSpPr txBox="1"/>
              <p:nvPr/>
            </p:nvSpPr>
            <p:spPr>
              <a:xfrm>
                <a:off x="12826840" y="10668607"/>
                <a:ext cx="2986864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en-US" sz="3200" b="0" dirty="0">
                    <a:latin typeface="Montserrat Medium" panose="00000600000000000000" pitchFamily="2" charset="0"/>
                  </a:rPr>
                  <a:t>Financial control</a:t>
                </a:r>
              </a:p>
            </p:txBody>
          </p:sp>
          <p:pic>
            <p:nvPicPr>
              <p:cNvPr id="34" name="Graphic 33">
                <a:extLst>
                  <a:ext uri="{FF2B5EF4-FFF2-40B4-BE49-F238E27FC236}">
                    <a16:creationId xmlns:a16="http://schemas.microsoft.com/office/drawing/2014/main" id="{DBE1181D-330B-AE91-75DC-D4A241820F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3656322" y="9340708"/>
                <a:ext cx="1327899" cy="1327899"/>
              </a:xfrm>
              <a:prstGeom prst="rect">
                <a:avLst/>
              </a:prstGeom>
            </p:spPr>
          </p:pic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1E9F03A3-D4E5-E463-F6A5-F81A8AC8741D}"/>
              </a:ext>
            </a:extLst>
          </p:cNvPr>
          <p:cNvSpPr txBox="1"/>
          <p:nvPr/>
        </p:nvSpPr>
        <p:spPr>
          <a:xfrm>
            <a:off x="23050500" y="12756838"/>
            <a:ext cx="161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Montserrat Medium" panose="00000600000000000000" pitchFamily="2" charset="0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694535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1CCF62B-8BF5-97D9-00E3-1E3EB9A8C9EB}"/>
              </a:ext>
            </a:extLst>
          </p:cNvPr>
          <p:cNvSpPr/>
          <p:nvPr/>
        </p:nvSpPr>
        <p:spPr>
          <a:xfrm>
            <a:off x="11974484" y="4182456"/>
            <a:ext cx="10623311" cy="81160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F693E85-C443-A6B4-13FF-10203FFD03FC}"/>
              </a:ext>
            </a:extLst>
          </p:cNvPr>
          <p:cNvSpPr/>
          <p:nvPr/>
        </p:nvSpPr>
        <p:spPr>
          <a:xfrm>
            <a:off x="1101891" y="4184061"/>
            <a:ext cx="10623311" cy="81160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37E4197-6107-E954-BBF9-ABDB28543B92}"/>
              </a:ext>
            </a:extLst>
          </p:cNvPr>
          <p:cNvSpPr txBox="1"/>
          <p:nvPr/>
        </p:nvSpPr>
        <p:spPr>
          <a:xfrm>
            <a:off x="1048775" y="616944"/>
            <a:ext cx="14939369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/>
            <a:r>
              <a:rPr lang="en-US" altLang="en-US" sz="8000" dirty="0">
                <a:solidFill>
                  <a:srgbClr val="0EAAC4"/>
                </a:solidFill>
                <a:latin typeface="Montserrat Black" panose="00000A00000000000000" pitchFamily="2" charset="0"/>
              </a:rPr>
              <a:t>HR: Day One</a:t>
            </a:r>
            <a:endParaRPr lang="en-US" altLang="zh-CN" sz="9600" dirty="0">
              <a:solidFill>
                <a:srgbClr val="0EAAC4"/>
              </a:solidFill>
              <a:latin typeface="Montserrat Black" panose="00000A00000000000000" pitchFamily="2" charset="0"/>
              <a:ea typeface="Times New Roman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787022-4ADE-1EF2-55B1-CFDEA37B8741}"/>
              </a:ext>
            </a:extLst>
          </p:cNvPr>
          <p:cNvCxnSpPr>
            <a:cxnSpLocks/>
          </p:cNvCxnSpPr>
          <p:nvPr/>
        </p:nvCxnSpPr>
        <p:spPr>
          <a:xfrm>
            <a:off x="1101891" y="2074418"/>
            <a:ext cx="6767491" cy="0"/>
          </a:xfrm>
          <a:prstGeom prst="line">
            <a:avLst/>
          </a:prstGeom>
          <a:ln w="57150">
            <a:solidFill>
              <a:srgbClr val="0EAA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753A9941-9313-4042-0283-70C96705EAFF}"/>
              </a:ext>
            </a:extLst>
          </p:cNvPr>
          <p:cNvSpPr/>
          <p:nvPr/>
        </p:nvSpPr>
        <p:spPr>
          <a:xfrm>
            <a:off x="1101891" y="3186545"/>
            <a:ext cx="10637825" cy="997516"/>
          </a:xfrm>
          <a:prstGeom prst="rect">
            <a:avLst/>
          </a:prstGeom>
          <a:solidFill>
            <a:srgbClr val="0EAA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8F16C4-6DBC-3F3A-D9E0-1D0CF1180DE0}"/>
              </a:ext>
            </a:extLst>
          </p:cNvPr>
          <p:cNvSpPr/>
          <p:nvPr/>
        </p:nvSpPr>
        <p:spPr>
          <a:xfrm>
            <a:off x="1116405" y="4184061"/>
            <a:ext cx="10623311" cy="8116094"/>
          </a:xfrm>
          <a:prstGeom prst="rect">
            <a:avLst/>
          </a:prstGeom>
          <a:noFill/>
          <a:ln w="28575">
            <a:solidFill>
              <a:srgbClr val="11C6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2832A67-192D-949C-14CE-B25152FC2BDE}"/>
              </a:ext>
            </a:extLst>
          </p:cNvPr>
          <p:cNvGrpSpPr/>
          <p:nvPr/>
        </p:nvGrpSpPr>
        <p:grpSpPr>
          <a:xfrm>
            <a:off x="1538691" y="3392113"/>
            <a:ext cx="9404614" cy="8450967"/>
            <a:chOff x="1273218" y="3392113"/>
            <a:chExt cx="9404614" cy="845096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EE962E-983E-3116-A8CF-C304A91E1137}"/>
                </a:ext>
              </a:extLst>
            </p:cNvPr>
            <p:cNvSpPr txBox="1"/>
            <p:nvPr/>
          </p:nvSpPr>
          <p:spPr>
            <a:xfrm>
              <a:off x="1273218" y="3392113"/>
              <a:ext cx="691283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ct val="40000"/>
                </a:spcAft>
              </a:pPr>
              <a:r>
                <a:rPr lang="en-US" altLang="en-US" sz="3200" dirty="0">
                  <a:solidFill>
                    <a:schemeClr val="bg1"/>
                  </a:solidFill>
                  <a:latin typeface="Montserrat Bold" panose="00000800000000000000" pitchFamily="2" charset="0"/>
                  <a:cs typeface="Arial" panose="020B0604020202020204" pitchFamily="34" charset="0"/>
                </a:rPr>
                <a:t>Could Also Happen on Day One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75998B-1376-9036-9E09-812E1187B957}"/>
                </a:ext>
              </a:extLst>
            </p:cNvPr>
            <p:cNvSpPr txBox="1"/>
            <p:nvPr/>
          </p:nvSpPr>
          <p:spPr>
            <a:xfrm>
              <a:off x="1273218" y="4389629"/>
              <a:ext cx="9404614" cy="74534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Inform employees of key decisions</a:t>
              </a:r>
            </a:p>
            <a:p>
              <a:pPr marL="342900" lvl="1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Their status in selection process</a:t>
              </a:r>
            </a:p>
            <a:p>
              <a:pPr marL="342900" lvl="1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Site closures and timelines</a:t>
              </a:r>
            </a:p>
            <a:p>
              <a:pPr marL="342900" lvl="1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Layoffs (numbers and timelines)</a:t>
              </a:r>
            </a:p>
            <a:p>
              <a:pPr marL="342900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Describe how personnel decisions are/will be made</a:t>
              </a:r>
            </a:p>
            <a:p>
              <a:pPr marL="342900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Disseminate interview schedules</a:t>
              </a:r>
            </a:p>
            <a:p>
              <a:pPr marL="342900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Describe outboarding process/severance for employees who will not remain with Acquirer</a:t>
              </a:r>
            </a:p>
            <a:p>
              <a:pPr marL="342900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Distribute Day One welcome gifts</a:t>
              </a:r>
            </a:p>
            <a:p>
              <a:pPr marL="342900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Distribute welcome packets</a:t>
              </a:r>
            </a:p>
            <a:p>
              <a:pPr marL="342900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Gather feedback on Day One perceptions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C3F1F00-311E-7A8A-D1B3-396BE1010AEE}"/>
              </a:ext>
            </a:extLst>
          </p:cNvPr>
          <p:cNvSpPr/>
          <p:nvPr/>
        </p:nvSpPr>
        <p:spPr>
          <a:xfrm>
            <a:off x="11945456" y="3186545"/>
            <a:ext cx="10637825" cy="997516"/>
          </a:xfrm>
          <a:prstGeom prst="rect">
            <a:avLst/>
          </a:prstGeom>
          <a:solidFill>
            <a:srgbClr val="0EAA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644AF8-57EF-AE2A-A085-AD2AE46ED137}"/>
              </a:ext>
            </a:extLst>
          </p:cNvPr>
          <p:cNvSpPr/>
          <p:nvPr/>
        </p:nvSpPr>
        <p:spPr>
          <a:xfrm>
            <a:off x="11959970" y="4184061"/>
            <a:ext cx="10623311" cy="8116094"/>
          </a:xfrm>
          <a:prstGeom prst="rect">
            <a:avLst/>
          </a:prstGeom>
          <a:noFill/>
          <a:ln w="28575">
            <a:solidFill>
              <a:srgbClr val="11C6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9BE09C5-1744-699A-4FC5-8B2DB1B562F9}"/>
              </a:ext>
            </a:extLst>
          </p:cNvPr>
          <p:cNvGrpSpPr/>
          <p:nvPr/>
        </p:nvGrpSpPr>
        <p:grpSpPr>
          <a:xfrm>
            <a:off x="12441250" y="3392113"/>
            <a:ext cx="7793540" cy="4240583"/>
            <a:chOff x="12116783" y="3392113"/>
            <a:chExt cx="7793540" cy="424058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D73200-69FB-9A8B-1C37-07E61F4C4D3F}"/>
                </a:ext>
              </a:extLst>
            </p:cNvPr>
            <p:cNvSpPr txBox="1"/>
            <p:nvPr/>
          </p:nvSpPr>
          <p:spPr>
            <a:xfrm>
              <a:off x="12116783" y="3392113"/>
              <a:ext cx="691283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ct val="40000"/>
                </a:spcAft>
              </a:pPr>
              <a:r>
                <a:rPr lang="en-US" altLang="en-US" sz="3200" dirty="0">
                  <a:solidFill>
                    <a:schemeClr val="bg1"/>
                  </a:solidFill>
                  <a:latin typeface="Montserrat Bold" panose="00000800000000000000" pitchFamily="2" charset="0"/>
                  <a:cs typeface="Arial" panose="020B0604020202020204" pitchFamily="34" charset="0"/>
                </a:rPr>
                <a:t>Will Only Happen Later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D5FC8BE-D3F1-67B5-0135-E057A33ACF2B}"/>
                </a:ext>
              </a:extLst>
            </p:cNvPr>
            <p:cNvSpPr txBox="1"/>
            <p:nvPr/>
          </p:nvSpPr>
          <p:spPr>
            <a:xfrm>
              <a:off x="12116783" y="4389629"/>
              <a:ext cx="7793540" cy="32430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Change HR policies</a:t>
              </a:r>
            </a:p>
            <a:p>
              <a:pPr marL="342900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Change compensation</a:t>
              </a:r>
            </a:p>
            <a:p>
              <a:pPr marL="342900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Change benefit packages</a:t>
              </a:r>
            </a:p>
            <a:p>
              <a:pPr marL="342900" indent="-342900">
                <a:lnSpc>
                  <a:spcPct val="150000"/>
                </a:lnSpc>
                <a:spcAft>
                  <a:spcPct val="40000"/>
                </a:spcAft>
                <a:buClr>
                  <a:srgbClr val="11C6E5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altLang="en-US" sz="2400" dirty="0">
                  <a:latin typeface="Montserrat Medium" panose="00000600000000000000" pitchFamily="2" charset="0"/>
                  <a:cs typeface="Arial" panose="020B0604020202020204" pitchFamily="34" charset="0"/>
                </a:rPr>
                <a:t>Begin out-placement process for employees being released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C30F058-94CA-3007-4C36-9111FCC0C1F6}"/>
              </a:ext>
            </a:extLst>
          </p:cNvPr>
          <p:cNvSpPr txBox="1"/>
          <p:nvPr/>
        </p:nvSpPr>
        <p:spPr>
          <a:xfrm>
            <a:off x="23050500" y="12756838"/>
            <a:ext cx="161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Montserrat Medium" panose="00000600000000000000" pitchFamily="2" charset="0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53992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737E4197-6107-E954-BBF9-ABDB28543B92}"/>
              </a:ext>
            </a:extLst>
          </p:cNvPr>
          <p:cNvSpPr txBox="1"/>
          <p:nvPr/>
        </p:nvSpPr>
        <p:spPr>
          <a:xfrm>
            <a:off x="1048775" y="616944"/>
            <a:ext cx="14939369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/>
            <a:r>
              <a:rPr lang="en-US" altLang="en-US" sz="8000" dirty="0">
                <a:solidFill>
                  <a:srgbClr val="0EAAC4"/>
                </a:solidFill>
                <a:latin typeface="Montserrat Black" panose="00000A00000000000000" pitchFamily="2" charset="0"/>
              </a:rPr>
              <a:t>Headquarters Day One Event Schedule</a:t>
            </a:r>
            <a:endParaRPr lang="en-US" altLang="zh-CN" sz="9600" dirty="0">
              <a:solidFill>
                <a:srgbClr val="0EAAC4"/>
              </a:solidFill>
              <a:latin typeface="Montserrat Black" panose="00000A00000000000000" pitchFamily="2" charset="0"/>
              <a:ea typeface="Times New Roman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787022-4ADE-1EF2-55B1-CFDEA37B8741}"/>
              </a:ext>
            </a:extLst>
          </p:cNvPr>
          <p:cNvCxnSpPr>
            <a:cxnSpLocks/>
          </p:cNvCxnSpPr>
          <p:nvPr/>
        </p:nvCxnSpPr>
        <p:spPr>
          <a:xfrm>
            <a:off x="1101891" y="3195300"/>
            <a:ext cx="6767491" cy="0"/>
          </a:xfrm>
          <a:prstGeom prst="line">
            <a:avLst/>
          </a:prstGeom>
          <a:ln w="57150">
            <a:solidFill>
              <a:srgbClr val="0EAA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ACFD11F-5930-F709-75EC-067DC1F94F35}"/>
              </a:ext>
            </a:extLst>
          </p:cNvPr>
          <p:cNvSpPr/>
          <p:nvPr/>
        </p:nvSpPr>
        <p:spPr>
          <a:xfrm>
            <a:off x="2776998" y="4313946"/>
            <a:ext cx="18830003" cy="1903177"/>
          </a:xfrm>
          <a:prstGeom prst="rect">
            <a:avLst/>
          </a:prstGeom>
          <a:solidFill>
            <a:srgbClr val="0EAA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826D28-FE34-FAAC-87BE-4AC9EA634D83}"/>
              </a:ext>
            </a:extLst>
          </p:cNvPr>
          <p:cNvSpPr txBox="1"/>
          <p:nvPr/>
        </p:nvSpPr>
        <p:spPr>
          <a:xfrm>
            <a:off x="7701719" y="4655809"/>
            <a:ext cx="78383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spcAft>
                <a:spcPct val="40000"/>
              </a:spcAft>
              <a:buFont typeface="Symbol" pitchFamily="2" charset="2"/>
              <a:buNone/>
            </a:pPr>
            <a:r>
              <a:rPr lang="en-US" altLang="en-US" sz="7200" dirty="0">
                <a:solidFill>
                  <a:schemeClr val="bg1">
                    <a:lumMod val="95000"/>
                  </a:schemeClr>
                </a:solidFill>
                <a:latin typeface="Montserrat Bold" panose="00000800000000000000" pitchFamily="2" charset="0"/>
              </a:rPr>
              <a:t>HR Help Line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31AD966-0E28-E004-6554-61F0D92243F9}"/>
              </a:ext>
            </a:extLst>
          </p:cNvPr>
          <p:cNvGrpSpPr/>
          <p:nvPr/>
        </p:nvGrpSpPr>
        <p:grpSpPr>
          <a:xfrm>
            <a:off x="6548057" y="7665720"/>
            <a:ext cx="1267225" cy="1546242"/>
            <a:chOff x="7214456" y="6453257"/>
            <a:chExt cx="1117600" cy="1174266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7A1DDEB-5E9E-44CC-C983-4517ECF55B76}"/>
                </a:ext>
              </a:extLst>
            </p:cNvPr>
            <p:cNvCxnSpPr/>
            <p:nvPr/>
          </p:nvCxnSpPr>
          <p:spPr>
            <a:xfrm>
              <a:off x="7226300" y="6461700"/>
              <a:ext cx="0" cy="307400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8FA52E31-CEC0-C915-1F30-A54A8655BB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456" y="6769100"/>
              <a:ext cx="1117600" cy="0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F02757-62B3-4BB1-D76B-8EA3A054F6B1}"/>
                </a:ext>
              </a:extLst>
            </p:cNvPr>
            <p:cNvCxnSpPr>
              <a:cxnSpLocks/>
            </p:cNvCxnSpPr>
            <p:nvPr/>
          </p:nvCxnSpPr>
          <p:spPr>
            <a:xfrm>
              <a:off x="8331261" y="6453257"/>
              <a:ext cx="795" cy="328544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90B0FB8-3900-3F3D-A716-EB6295C85E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10627" y="6769100"/>
              <a:ext cx="0" cy="858423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1813F49-F388-BE4A-4123-AEAE830EC095}"/>
              </a:ext>
            </a:extLst>
          </p:cNvPr>
          <p:cNvGrpSpPr/>
          <p:nvPr/>
        </p:nvGrpSpPr>
        <p:grpSpPr>
          <a:xfrm>
            <a:off x="5793270" y="9007796"/>
            <a:ext cx="2968801" cy="1656150"/>
            <a:chOff x="5793270" y="9007796"/>
            <a:chExt cx="2968801" cy="165615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51EE74E6-33E6-B236-0DDF-C99531E0638F}"/>
                </a:ext>
              </a:extLst>
            </p:cNvPr>
            <p:cNvSpPr/>
            <p:nvPr/>
          </p:nvSpPr>
          <p:spPr>
            <a:xfrm>
              <a:off x="5793270" y="9007796"/>
              <a:ext cx="2968801" cy="16561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0EAAC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8654485-133E-1CF3-F2C7-8A18DB75F581}"/>
                </a:ext>
              </a:extLst>
            </p:cNvPr>
            <p:cNvSpPr txBox="1"/>
            <p:nvPr/>
          </p:nvSpPr>
          <p:spPr>
            <a:xfrm>
              <a:off x="5824486" y="9535199"/>
              <a:ext cx="280152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0" hangingPunct="0">
                <a:lnSpc>
                  <a:spcPct val="90000"/>
                </a:lnSpc>
                <a:buFont typeface="Symbol" pitchFamily="2" charset="2"/>
                <a:buNone/>
              </a:pPr>
              <a:r>
                <a:rPr lang="en-US" altLang="en-US" sz="2000" dirty="0">
                  <a:latin typeface="Montserrat Medium" panose="00000600000000000000" pitchFamily="2" charset="0"/>
                </a:rPr>
                <a:t>Town Hall</a:t>
              </a:r>
            </a:p>
            <a:p>
              <a:pPr algn="ctr" eaLnBrk="0" hangingPunct="0">
                <a:lnSpc>
                  <a:spcPct val="90000"/>
                </a:lnSpc>
                <a:buFont typeface="Symbol" pitchFamily="2" charset="2"/>
                <a:buNone/>
              </a:pPr>
              <a:r>
                <a:rPr lang="en-US" altLang="en-US" sz="2000" dirty="0">
                  <a:latin typeface="Montserrat Medium" panose="00000600000000000000" pitchFamily="2" charset="0"/>
                </a:rPr>
                <a:t>CEO 8:00-9:00	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EC4CE75-BD3B-A555-F3F0-A4DEE8DE057B}"/>
              </a:ext>
            </a:extLst>
          </p:cNvPr>
          <p:cNvGrpSpPr/>
          <p:nvPr/>
        </p:nvGrpSpPr>
        <p:grpSpPr>
          <a:xfrm>
            <a:off x="9730438" y="7651016"/>
            <a:ext cx="3203234" cy="1525458"/>
            <a:chOff x="6362700" y="6469041"/>
            <a:chExt cx="2825018" cy="1158482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40F3559-A0AD-D285-D1E7-90BEC55BD325}"/>
                </a:ext>
              </a:extLst>
            </p:cNvPr>
            <p:cNvCxnSpPr/>
            <p:nvPr/>
          </p:nvCxnSpPr>
          <p:spPr>
            <a:xfrm>
              <a:off x="6362700" y="6470783"/>
              <a:ext cx="0" cy="307400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7666945-E431-92CC-4585-F9FE12D60C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62700" y="6772717"/>
              <a:ext cx="2825018" cy="0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CCE7446-97F7-D793-1FD1-A04416E95D37}"/>
                </a:ext>
              </a:extLst>
            </p:cNvPr>
            <p:cNvCxnSpPr>
              <a:cxnSpLocks/>
            </p:cNvCxnSpPr>
            <p:nvPr/>
          </p:nvCxnSpPr>
          <p:spPr>
            <a:xfrm>
              <a:off x="9187718" y="6469041"/>
              <a:ext cx="0" cy="308700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6EF2B91-4949-CD61-6E9E-2FA193544E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10627" y="6769100"/>
              <a:ext cx="0" cy="858423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DEE41C38-EAB0-0894-E7ED-D983A7917339}"/>
              </a:ext>
            </a:extLst>
          </p:cNvPr>
          <p:cNvGrpSpPr/>
          <p:nvPr/>
        </p:nvGrpSpPr>
        <p:grpSpPr>
          <a:xfrm>
            <a:off x="9911956" y="9012405"/>
            <a:ext cx="2968801" cy="1656150"/>
            <a:chOff x="9911956" y="9012405"/>
            <a:chExt cx="2968801" cy="1656150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FDE92535-4E43-03AF-AD03-0D263FD4EAD4}"/>
                </a:ext>
              </a:extLst>
            </p:cNvPr>
            <p:cNvSpPr/>
            <p:nvPr/>
          </p:nvSpPr>
          <p:spPr>
            <a:xfrm>
              <a:off x="9911956" y="9012405"/>
              <a:ext cx="2968801" cy="16561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0EAAC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85733E6-ED55-9E7A-8783-6E6E9A9C580B}"/>
                </a:ext>
              </a:extLst>
            </p:cNvPr>
            <p:cNvSpPr txBox="1"/>
            <p:nvPr/>
          </p:nvSpPr>
          <p:spPr>
            <a:xfrm>
              <a:off x="9991581" y="9388500"/>
              <a:ext cx="280152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0" hangingPunct="0">
                <a:lnSpc>
                  <a:spcPct val="90000"/>
                </a:lnSpc>
                <a:buFont typeface="Symbol" pitchFamily="2" charset="2"/>
                <a:buNone/>
              </a:pPr>
              <a:r>
                <a:rPr lang="en-US" altLang="en-US" sz="2000" dirty="0">
                  <a:latin typeface="Montserrat Medium" panose="00000600000000000000" pitchFamily="2" charset="0"/>
                </a:rPr>
                <a:t>Welcome event/luncheon 11:30-2:00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36AC41C-50D3-C744-40E6-A6E889C4C3CF}"/>
              </a:ext>
            </a:extLst>
          </p:cNvPr>
          <p:cNvGrpSpPr/>
          <p:nvPr/>
        </p:nvGrpSpPr>
        <p:grpSpPr>
          <a:xfrm>
            <a:off x="13130717" y="7625994"/>
            <a:ext cx="1169082" cy="1526763"/>
            <a:chOff x="7214456" y="6468050"/>
            <a:chExt cx="1031045" cy="1159473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BBD092A7-9C10-34E7-CFD8-B5AF6641CBC8}"/>
                </a:ext>
              </a:extLst>
            </p:cNvPr>
            <p:cNvCxnSpPr/>
            <p:nvPr/>
          </p:nvCxnSpPr>
          <p:spPr>
            <a:xfrm>
              <a:off x="7226300" y="6468050"/>
              <a:ext cx="0" cy="307400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AC386CB3-2E38-89AE-39CC-EACA8EECD3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456" y="6769100"/>
              <a:ext cx="1031045" cy="0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0B133599-DA7D-5565-CC11-B11DF4A9D917}"/>
                </a:ext>
              </a:extLst>
            </p:cNvPr>
            <p:cNvCxnSpPr>
              <a:cxnSpLocks/>
            </p:cNvCxnSpPr>
            <p:nvPr/>
          </p:nvCxnSpPr>
          <p:spPr>
            <a:xfrm>
              <a:off x="8245501" y="6469925"/>
              <a:ext cx="0" cy="307400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AACA685-3ACE-FBA7-5ED1-C94F3C6932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10627" y="6769100"/>
              <a:ext cx="0" cy="858423"/>
            </a:xfrm>
            <a:prstGeom prst="line">
              <a:avLst/>
            </a:prstGeom>
            <a:ln>
              <a:solidFill>
                <a:srgbClr val="0EAAC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C4111880-4F73-88CE-8F43-BE7C0C246987}"/>
              </a:ext>
            </a:extLst>
          </p:cNvPr>
          <p:cNvGrpSpPr/>
          <p:nvPr/>
        </p:nvGrpSpPr>
        <p:grpSpPr>
          <a:xfrm>
            <a:off x="13405093" y="9005920"/>
            <a:ext cx="2968801" cy="1656150"/>
            <a:chOff x="13405093" y="9005920"/>
            <a:chExt cx="2968801" cy="1656150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483011F8-2849-04FE-EFC5-F0FF001AD7BA}"/>
                </a:ext>
              </a:extLst>
            </p:cNvPr>
            <p:cNvSpPr/>
            <p:nvPr/>
          </p:nvSpPr>
          <p:spPr>
            <a:xfrm>
              <a:off x="13405093" y="9005920"/>
              <a:ext cx="2968801" cy="16561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0EAAC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E985B48-1B01-6A8E-597F-99CBB0B6D11D}"/>
                </a:ext>
              </a:extLst>
            </p:cNvPr>
            <p:cNvSpPr txBox="1"/>
            <p:nvPr/>
          </p:nvSpPr>
          <p:spPr>
            <a:xfrm>
              <a:off x="13446882" y="9551138"/>
              <a:ext cx="280152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0" hangingPunct="0">
                <a:lnSpc>
                  <a:spcPct val="90000"/>
                </a:lnSpc>
                <a:buFont typeface="Symbol" pitchFamily="2" charset="2"/>
                <a:buNone/>
              </a:pPr>
              <a:r>
                <a:rPr lang="en-US" altLang="en-US" sz="2000" dirty="0">
                  <a:latin typeface="Montserrat Medium" panose="00000600000000000000" pitchFamily="2" charset="0"/>
                </a:rPr>
                <a:t>Division town hall 2:00-3:30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DFB6AE4-2C63-C200-3D02-E8CFE53F2CBD}"/>
              </a:ext>
            </a:extLst>
          </p:cNvPr>
          <p:cNvGrpSpPr/>
          <p:nvPr/>
        </p:nvGrpSpPr>
        <p:grpSpPr>
          <a:xfrm>
            <a:off x="4667471" y="6766271"/>
            <a:ext cx="15049056" cy="910567"/>
            <a:chOff x="5353050" y="5520805"/>
            <a:chExt cx="13272166" cy="691514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F62C4FE-E12E-6373-0D73-BC2F425824A6}"/>
                </a:ext>
              </a:extLst>
            </p:cNvPr>
            <p:cNvSpPr/>
            <p:nvPr/>
          </p:nvSpPr>
          <p:spPr>
            <a:xfrm>
              <a:off x="5353050" y="5520805"/>
              <a:ext cx="13272166" cy="691514"/>
            </a:xfrm>
            <a:prstGeom prst="rect">
              <a:avLst/>
            </a:prstGeom>
            <a:solidFill>
              <a:srgbClr val="0EAAC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2E21B63-2961-2FE5-2B23-3A05D7130F70}"/>
                </a:ext>
              </a:extLst>
            </p:cNvPr>
            <p:cNvGrpSpPr/>
            <p:nvPr/>
          </p:nvGrpSpPr>
          <p:grpSpPr>
            <a:xfrm>
              <a:off x="5815934" y="5699390"/>
              <a:ext cx="12135333" cy="483038"/>
              <a:chOff x="3853784" y="5680340"/>
              <a:chExt cx="12135333" cy="483038"/>
            </a:xfrm>
          </p:grpSpPr>
          <p:sp>
            <p:nvSpPr>
              <p:cNvPr id="28" name="Text Box 21">
                <a:extLst>
                  <a:ext uri="{FF2B5EF4-FFF2-40B4-BE49-F238E27FC236}">
                    <a16:creationId xmlns:a16="http://schemas.microsoft.com/office/drawing/2014/main" id="{83DA58D8-8C45-94C3-2C66-FED3455CC97B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3853784" y="5680340"/>
                <a:ext cx="993775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7:00</a:t>
                </a:r>
              </a:p>
            </p:txBody>
          </p:sp>
          <p:sp>
            <p:nvSpPr>
              <p:cNvPr id="29" name="Text Box 21">
                <a:extLst>
                  <a:ext uri="{FF2B5EF4-FFF2-40B4-BE49-F238E27FC236}">
                    <a16:creationId xmlns:a16="http://schemas.microsoft.com/office/drawing/2014/main" id="{0B335659-2AC9-651A-CEB7-807FA1EDE2D9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4797296" y="5685426"/>
                <a:ext cx="89560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8:00</a:t>
                </a:r>
              </a:p>
            </p:txBody>
          </p:sp>
          <p:sp>
            <p:nvSpPr>
              <p:cNvPr id="30" name="Text Box 21">
                <a:extLst>
                  <a:ext uri="{FF2B5EF4-FFF2-40B4-BE49-F238E27FC236}">
                    <a16:creationId xmlns:a16="http://schemas.microsoft.com/office/drawing/2014/main" id="{F2BCEC0D-E059-0A3C-C1D4-69D70A8174A4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5632054" y="5683882"/>
                <a:ext cx="89560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9:00</a:t>
                </a:r>
              </a:p>
            </p:txBody>
          </p:sp>
          <p:sp>
            <p:nvSpPr>
              <p:cNvPr id="31" name="Text Box 21">
                <a:extLst>
                  <a:ext uri="{FF2B5EF4-FFF2-40B4-BE49-F238E27FC236}">
                    <a16:creationId xmlns:a16="http://schemas.microsoft.com/office/drawing/2014/main" id="{BAFD9D62-D21A-6CFE-F3A8-63F6B236118C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6493227" y="5683882"/>
                <a:ext cx="993775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10:00</a:t>
                </a:r>
              </a:p>
            </p:txBody>
          </p:sp>
          <p:sp>
            <p:nvSpPr>
              <p:cNvPr id="32" name="Text Box 21">
                <a:extLst>
                  <a:ext uri="{FF2B5EF4-FFF2-40B4-BE49-F238E27FC236}">
                    <a16:creationId xmlns:a16="http://schemas.microsoft.com/office/drawing/2014/main" id="{1E98BBDA-BA6E-1D0A-CBC4-0A08D6E5317E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7074167" y="5701713"/>
                <a:ext cx="12827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11:00</a:t>
                </a:r>
              </a:p>
            </p:txBody>
          </p:sp>
          <p:sp>
            <p:nvSpPr>
              <p:cNvPr id="33" name="Text Box 21">
                <a:extLst>
                  <a:ext uri="{FF2B5EF4-FFF2-40B4-BE49-F238E27FC236}">
                    <a16:creationId xmlns:a16="http://schemas.microsoft.com/office/drawing/2014/main" id="{94477774-E48C-B924-97A0-3FEF0F1A863B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8039045" y="5700494"/>
                <a:ext cx="12827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12:00</a:t>
                </a:r>
              </a:p>
            </p:txBody>
          </p:sp>
          <p:sp>
            <p:nvSpPr>
              <p:cNvPr id="34" name="Text Box 21">
                <a:extLst>
                  <a:ext uri="{FF2B5EF4-FFF2-40B4-BE49-F238E27FC236}">
                    <a16:creationId xmlns:a16="http://schemas.microsoft.com/office/drawing/2014/main" id="{C58E07AF-F9C2-04F7-3448-F49303994C89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8982181" y="5701713"/>
                <a:ext cx="12827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13:00</a:t>
                </a:r>
              </a:p>
            </p:txBody>
          </p:sp>
          <p:sp>
            <p:nvSpPr>
              <p:cNvPr id="35" name="Text Box 21">
                <a:extLst>
                  <a:ext uri="{FF2B5EF4-FFF2-40B4-BE49-F238E27FC236}">
                    <a16:creationId xmlns:a16="http://schemas.microsoft.com/office/drawing/2014/main" id="{8906E98C-8578-F1A5-DB88-6313E3EE011C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0030218" y="5701713"/>
                <a:ext cx="120073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14:00</a:t>
                </a:r>
              </a:p>
            </p:txBody>
          </p:sp>
          <p:sp>
            <p:nvSpPr>
              <p:cNvPr id="36" name="Text Box 21">
                <a:extLst>
                  <a:ext uri="{FF2B5EF4-FFF2-40B4-BE49-F238E27FC236}">
                    <a16:creationId xmlns:a16="http://schemas.microsoft.com/office/drawing/2014/main" id="{D5C5ACC8-46D4-EBDF-F615-7EF8BB1E248A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0959723" y="5695389"/>
                <a:ext cx="120073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15:00</a:t>
                </a:r>
              </a:p>
            </p:txBody>
          </p:sp>
          <p:sp>
            <p:nvSpPr>
              <p:cNvPr id="37" name="Text Box 21">
                <a:extLst>
                  <a:ext uri="{FF2B5EF4-FFF2-40B4-BE49-F238E27FC236}">
                    <a16:creationId xmlns:a16="http://schemas.microsoft.com/office/drawing/2014/main" id="{6060ABA4-7505-A4BC-3CEA-165DF932D671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2063886" y="5695695"/>
                <a:ext cx="104139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16:00</a:t>
                </a:r>
              </a:p>
            </p:txBody>
          </p:sp>
          <p:sp>
            <p:nvSpPr>
              <p:cNvPr id="38" name="Text Box 21">
                <a:extLst>
                  <a:ext uri="{FF2B5EF4-FFF2-40B4-BE49-F238E27FC236}">
                    <a16:creationId xmlns:a16="http://schemas.microsoft.com/office/drawing/2014/main" id="{4E57C4D9-7608-CD29-4D73-9352363794FE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3037960" y="5691694"/>
                <a:ext cx="1024946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17:00</a:t>
                </a:r>
              </a:p>
            </p:txBody>
          </p:sp>
          <p:sp>
            <p:nvSpPr>
              <p:cNvPr id="39" name="Text Box 21">
                <a:extLst>
                  <a:ext uri="{FF2B5EF4-FFF2-40B4-BE49-F238E27FC236}">
                    <a16:creationId xmlns:a16="http://schemas.microsoft.com/office/drawing/2014/main" id="{114C059C-E21D-FF6E-1659-E13A7F28E6AA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3970029" y="5701713"/>
                <a:ext cx="1041399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18:00</a:t>
                </a:r>
              </a:p>
            </p:txBody>
          </p:sp>
          <p:sp>
            <p:nvSpPr>
              <p:cNvPr id="40" name="Text Box 21">
                <a:extLst>
                  <a:ext uri="{FF2B5EF4-FFF2-40B4-BE49-F238E27FC236}">
                    <a16:creationId xmlns:a16="http://schemas.microsoft.com/office/drawing/2014/main" id="{499805EA-E6F7-9F9D-2327-762025ACB83D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4947717" y="5699389"/>
                <a:ext cx="10414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1pPr>
                <a:lvl2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2pPr>
                <a:lvl3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3pPr>
                <a:lvl4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4pPr>
                <a:lvl5pPr defTabSz="912813"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5pPr>
                <a:lvl6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6pPr>
                <a:lvl7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7pPr>
                <a:lvl8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8pPr>
                <a:lvl9pPr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News Gothic MT" panose="020B0503020103020203" pitchFamily="34" charset="0"/>
                  </a:defRPr>
                </a:lvl9pPr>
              </a:lstStyle>
              <a:p>
                <a:pPr algn="r" eaLnBrk="0" hangingPunct="0">
                  <a:spcAft>
                    <a:spcPct val="40000"/>
                  </a:spcAft>
                </a:pPr>
                <a:r>
                  <a:rPr lang="en-US" altLang="en-US" sz="2400" dirty="0">
                    <a:solidFill>
                      <a:schemeClr val="bg1"/>
                    </a:solidFill>
                    <a:latin typeface="Montserrat Medium" panose="00000600000000000000" pitchFamily="2" charset="0"/>
                  </a:rPr>
                  <a:t>19:00</a:t>
                </a:r>
              </a:p>
            </p:txBody>
          </p:sp>
        </p:grp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6D20CCE1-AA87-798B-C47A-DA2EC3A16A30}"/>
              </a:ext>
            </a:extLst>
          </p:cNvPr>
          <p:cNvSpPr txBox="1"/>
          <p:nvPr/>
        </p:nvSpPr>
        <p:spPr>
          <a:xfrm>
            <a:off x="23050500" y="12756838"/>
            <a:ext cx="161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Montserrat Medium" panose="00000600000000000000" pitchFamily="2" charset="0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578027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737E4197-6107-E954-BBF9-ABDB28543B92}"/>
              </a:ext>
            </a:extLst>
          </p:cNvPr>
          <p:cNvSpPr txBox="1"/>
          <p:nvPr/>
        </p:nvSpPr>
        <p:spPr>
          <a:xfrm>
            <a:off x="1048775" y="616944"/>
            <a:ext cx="14939369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/>
            <a:r>
              <a:rPr lang="en-US" altLang="en-US" sz="8000" dirty="0">
                <a:solidFill>
                  <a:srgbClr val="0EAAC4"/>
                </a:solidFill>
                <a:latin typeface="Montserrat Black" panose="00000A00000000000000" pitchFamily="2" charset="0"/>
              </a:rPr>
              <a:t>Day One at HQ Will be Telecast Worldwide</a:t>
            </a:r>
            <a:endParaRPr lang="en-US" altLang="zh-CN" sz="9600" dirty="0">
              <a:solidFill>
                <a:srgbClr val="0EAAC4"/>
              </a:solidFill>
              <a:latin typeface="Montserrat Black" panose="00000A00000000000000" pitchFamily="2" charset="0"/>
              <a:ea typeface="Times New Roman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787022-4ADE-1EF2-55B1-CFDEA37B8741}"/>
              </a:ext>
            </a:extLst>
          </p:cNvPr>
          <p:cNvCxnSpPr>
            <a:cxnSpLocks/>
          </p:cNvCxnSpPr>
          <p:nvPr/>
        </p:nvCxnSpPr>
        <p:spPr>
          <a:xfrm>
            <a:off x="1101891" y="3195300"/>
            <a:ext cx="6767491" cy="0"/>
          </a:xfrm>
          <a:prstGeom prst="line">
            <a:avLst/>
          </a:prstGeom>
          <a:ln w="57150">
            <a:solidFill>
              <a:srgbClr val="0EAA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0332124-0A70-8412-D3A9-4E8CE366528A}"/>
              </a:ext>
            </a:extLst>
          </p:cNvPr>
          <p:cNvSpPr txBox="1"/>
          <p:nvPr/>
        </p:nvSpPr>
        <p:spPr>
          <a:xfrm>
            <a:off x="1018764" y="3546676"/>
            <a:ext cx="49628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Aft>
                <a:spcPct val="40000"/>
              </a:spcAft>
            </a:pPr>
            <a:r>
              <a:rPr lang="en-US" altLang="en-US" sz="4800" dirty="0">
                <a:latin typeface="Montserrat Bold" panose="00000800000000000000" pitchFamily="2" charset="0"/>
              </a:rPr>
              <a:t>Los Angeles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3CAE8B-4F84-0FE4-EE2E-8B8280581CBE}"/>
              </a:ext>
            </a:extLst>
          </p:cNvPr>
          <p:cNvSpPr txBox="1"/>
          <p:nvPr/>
        </p:nvSpPr>
        <p:spPr>
          <a:xfrm>
            <a:off x="1048775" y="8720205"/>
            <a:ext cx="134579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600" b="0" dirty="0">
                <a:solidFill>
                  <a:schemeClr val="tx1"/>
                </a:solidFill>
                <a:latin typeface="Montserrat Medium" panose="00000600000000000000" pitchFamily="2" charset="0"/>
              </a:rPr>
              <a:t>Various Remote Locations to be Announced Days 1 and 2 Activities Vary by Country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E70B8C-E24B-0320-1085-43A7D83A04F2}"/>
              </a:ext>
            </a:extLst>
          </p:cNvPr>
          <p:cNvSpPr txBox="1"/>
          <p:nvPr/>
        </p:nvSpPr>
        <p:spPr>
          <a:xfrm>
            <a:off x="1140430" y="10105201"/>
            <a:ext cx="115780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11C6E5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altLang="en-US" sz="2400" b="0" dirty="0">
                <a:latin typeface="Montserrat Medium" panose="00000600000000000000" pitchFamily="2" charset="0"/>
              </a:rPr>
              <a:t>Consult country site coordinator for specific local plans surrounding the global town hall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04BB104-EE08-FD22-B2D6-B3E0806035E5}"/>
              </a:ext>
            </a:extLst>
          </p:cNvPr>
          <p:cNvGrpSpPr/>
          <p:nvPr/>
        </p:nvGrpSpPr>
        <p:grpSpPr>
          <a:xfrm>
            <a:off x="1220583" y="5424629"/>
            <a:ext cx="7706364" cy="2266577"/>
            <a:chOff x="4485636" y="5022449"/>
            <a:chExt cx="7706364" cy="2266577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89F9C7A5-3D30-F2A3-9B97-755F46E49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85636" y="5022449"/>
              <a:ext cx="7706364" cy="226657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A48FC2-F1B0-1EA5-4239-8BFEB06FA083}"/>
                </a:ext>
              </a:extLst>
            </p:cNvPr>
            <p:cNvSpPr txBox="1"/>
            <p:nvPr/>
          </p:nvSpPr>
          <p:spPr>
            <a:xfrm>
              <a:off x="5412504" y="5973988"/>
              <a:ext cx="293716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0" hangingPunct="0">
                <a:spcAft>
                  <a:spcPct val="40000"/>
                </a:spcAft>
              </a:pPr>
              <a:r>
                <a:rPr lang="en-US" altLang="en-US" sz="2400" dirty="0">
                  <a:latin typeface="Montserrat Medium" panose="00000600000000000000" pitchFamily="2" charset="0"/>
                </a:rPr>
                <a:t>8:00 – 9:00 am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7FAC0E5-BC4B-662A-ABF0-7BD53864FCD3}"/>
                </a:ext>
              </a:extLst>
            </p:cNvPr>
            <p:cNvSpPr txBox="1"/>
            <p:nvPr/>
          </p:nvSpPr>
          <p:spPr>
            <a:xfrm>
              <a:off x="8802252" y="5604655"/>
              <a:ext cx="293716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0" hangingPunct="0">
                <a:spcAft>
                  <a:spcPct val="40000"/>
                </a:spcAft>
                <a:buFont typeface="Symbol" pitchFamily="2" charset="2"/>
                <a:buNone/>
              </a:pPr>
              <a:r>
                <a:rPr lang="en-US" altLang="en-US" sz="3600" dirty="0">
                  <a:latin typeface="Montserrat Medium" panose="00000600000000000000" pitchFamily="2" charset="0"/>
                </a:rPr>
                <a:t>Global town hall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2D01E48-F261-A5FB-F00E-D69970D21464}"/>
              </a:ext>
            </a:extLst>
          </p:cNvPr>
          <p:cNvGrpSpPr/>
          <p:nvPr/>
        </p:nvGrpSpPr>
        <p:grpSpPr>
          <a:xfrm>
            <a:off x="10169237" y="5424707"/>
            <a:ext cx="7706364" cy="2266577"/>
            <a:chOff x="4485636" y="5022449"/>
            <a:chExt cx="7706364" cy="2266577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F6CAB7A2-7612-265C-DF08-5B728D484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85636" y="5022449"/>
              <a:ext cx="7706364" cy="226657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F7F90E8-DDC5-1DF0-01FC-D513F7365A9F}"/>
                </a:ext>
              </a:extLst>
            </p:cNvPr>
            <p:cNvSpPr txBox="1"/>
            <p:nvPr/>
          </p:nvSpPr>
          <p:spPr>
            <a:xfrm>
              <a:off x="5412504" y="5973988"/>
              <a:ext cx="293716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0" hangingPunct="0">
                <a:spcAft>
                  <a:spcPct val="40000"/>
                </a:spcAft>
              </a:pPr>
              <a:r>
                <a:rPr lang="en-US" altLang="en-US" sz="2400" dirty="0">
                  <a:latin typeface="Montserrat Medium" panose="00000600000000000000" pitchFamily="2" charset="0"/>
                </a:rPr>
                <a:t>2:00 – 3:30 pm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2778C8-2734-5EBD-2A81-10209B04D8A1}"/>
                </a:ext>
              </a:extLst>
            </p:cNvPr>
            <p:cNvSpPr txBox="1"/>
            <p:nvPr/>
          </p:nvSpPr>
          <p:spPr>
            <a:xfrm>
              <a:off x="8802252" y="5604655"/>
              <a:ext cx="293716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0" hangingPunct="0">
                <a:buFont typeface="Symbol" pitchFamily="2" charset="2"/>
                <a:buNone/>
              </a:pPr>
              <a:r>
                <a:rPr lang="en-US" altLang="en-US" sz="3600" dirty="0">
                  <a:latin typeface="Montserrat Medium" panose="00000600000000000000" pitchFamily="2" charset="0"/>
                </a:rPr>
                <a:t>Division Town Hall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07C7EB5-C677-B281-C1FE-890D27615A03}"/>
              </a:ext>
            </a:extLst>
          </p:cNvPr>
          <p:cNvSpPr txBox="1"/>
          <p:nvPr/>
        </p:nvSpPr>
        <p:spPr>
          <a:xfrm>
            <a:off x="23050500" y="12756838"/>
            <a:ext cx="161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Montserrat Medium" panose="00000600000000000000" pitchFamily="2" charset="0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1571274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eeetU7uAc0qc9EI9OdCG_w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6861</TotalTime>
  <Words>473</Words>
  <Application>Microsoft Macintosh PowerPoint</Application>
  <PresentationFormat>Custom</PresentationFormat>
  <Paragraphs>123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Century Gothic</vt:lpstr>
      <vt:lpstr>Montserrat Black</vt:lpstr>
      <vt:lpstr>Montserrat Bold</vt:lpstr>
      <vt:lpstr>Montserrat Medium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4FOLD STUDIO</dc:creator>
  <cp:lastModifiedBy>JOE ABERGER</cp:lastModifiedBy>
  <cp:revision>32</cp:revision>
  <dcterms:created xsi:type="dcterms:W3CDTF">2011-01-21T15:00:27Z</dcterms:created>
  <dcterms:modified xsi:type="dcterms:W3CDTF">2026-06-18T01:22:11Z</dcterms:modified>
</cp:coreProperties>
</file>